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5" autoAdjust="0"/>
    <p:restoredTop sz="94660"/>
  </p:normalViewPr>
  <p:slideViewPr>
    <p:cSldViewPr snapToGrid="0">
      <p:cViewPr varScale="1">
        <p:scale>
          <a:sx n="80" d="100"/>
          <a:sy n="80" d="100"/>
        </p:scale>
        <p:origin x="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3/30/2018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3/30/2018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782053"/>
            <a:ext cx="9119936" cy="4130406"/>
          </a:xfrm>
        </p:spPr>
        <p:txBody>
          <a:bodyPr>
            <a:normAutofit/>
          </a:bodyPr>
          <a:lstStyle/>
          <a:p>
            <a:pPr algn="ctr"/>
            <a:r>
              <a:rPr lang="en-US" sz="2400" dirty="0">
                <a:solidFill>
                  <a:schemeClr val="tx1"/>
                </a:solidFill>
              </a:rPr>
              <a:t>STRENGTHENING LAWYERS LEGAL KNOWLEDGE AND COOPERATION WITH PROSECUTORS AND JUDGES, TO PROTECT VICTIMS OF HUMAN TRAFFICKING RIGHTS IN THE JUDICIAL </a:t>
            </a:r>
            <a:r>
              <a:rPr lang="en-US" sz="2400" dirty="0" smtClean="0">
                <a:solidFill>
                  <a:schemeClr val="tx1"/>
                </a:solidFill>
              </a:rPr>
              <a:t>PROCEEDINGS</a:t>
            </a:r>
            <a:r>
              <a:rPr lang="ro-RO" sz="2400" dirty="0" smtClean="0">
                <a:solidFill>
                  <a:schemeClr val="tx1"/>
                </a:solidFill>
              </a:rPr>
              <a:t/>
            </a:r>
            <a:br>
              <a:rPr lang="ro-RO" sz="2400" dirty="0" smtClean="0">
                <a:solidFill>
                  <a:schemeClr val="tx1"/>
                </a:solidFill>
              </a:rPr>
            </a:br>
            <a:r>
              <a:rPr lang="ro-RO" sz="2400" b="1" dirty="0" smtClean="0">
                <a:solidFill>
                  <a:schemeClr val="tx1"/>
                </a:solidFill>
              </a:rPr>
              <a:t/>
            </a:r>
            <a:br>
              <a:rPr lang="ro-RO" sz="2400" b="1" dirty="0" smtClean="0">
                <a:solidFill>
                  <a:schemeClr val="tx1"/>
                </a:solidFill>
              </a:rPr>
            </a:br>
            <a:r>
              <a:rPr lang="ro-RO" sz="2400" b="1" dirty="0" smtClean="0">
                <a:solidFill>
                  <a:schemeClr val="tx1"/>
                </a:solidFill>
              </a:rPr>
              <a:t>EU and International Legislative Normative Acts</a:t>
            </a:r>
            <a:br>
              <a:rPr lang="ro-RO" sz="2400" b="1" dirty="0" smtClean="0">
                <a:solidFill>
                  <a:schemeClr val="tx1"/>
                </a:solidFill>
              </a:rPr>
            </a:br>
            <a:r>
              <a:rPr lang="ro-RO" sz="2400" b="1" dirty="0" smtClean="0">
                <a:solidFill>
                  <a:schemeClr val="tx1"/>
                </a:solidFill>
              </a:rPr>
              <a:t>ECHR Decisions</a:t>
            </a:r>
            <a:br>
              <a:rPr lang="ro-RO" sz="2400" b="1" dirty="0" smtClean="0">
                <a:solidFill>
                  <a:schemeClr val="tx1"/>
                </a:solidFill>
              </a:rPr>
            </a:br>
            <a:r>
              <a:rPr lang="en-US" sz="2400" dirty="0">
                <a:solidFill>
                  <a:schemeClr val="tx1"/>
                </a:solidFill>
              </a:rPr>
              <a:t/>
            </a:r>
            <a:br>
              <a:rPr lang="en-US" sz="2400" dirty="0">
                <a:solidFill>
                  <a:schemeClr val="tx1"/>
                </a:solidFill>
              </a:rPr>
            </a:br>
            <a:r>
              <a:rPr lang="ro-RO" sz="2000" b="1" dirty="0" smtClean="0">
                <a:solidFill>
                  <a:schemeClr val="tx1"/>
                </a:solidFill>
              </a:rPr>
              <a:t>Silvia  Berbec - Lawyer Bucharest Bar Romania</a:t>
            </a: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Training 10-12 May 2017 Bucharest Romania</a:t>
            </a:r>
            <a:br>
              <a:rPr lang="en-US" sz="2000" b="1" dirty="0" smtClean="0">
                <a:solidFill>
                  <a:schemeClr val="tx1"/>
                </a:solidFill>
              </a:rPr>
            </a:br>
            <a:r>
              <a:rPr lang="en-US" sz="2000" b="1" dirty="0" smtClean="0">
                <a:solidFill>
                  <a:schemeClr val="tx1"/>
                </a:solidFill>
              </a:rPr>
              <a:t/>
            </a:r>
            <a:br>
              <a:rPr lang="en-US" sz="2000" b="1" dirty="0" smtClean="0">
                <a:solidFill>
                  <a:schemeClr val="tx1"/>
                </a:solidFill>
              </a:rPr>
            </a:br>
            <a:r>
              <a:rPr lang="en-US" sz="1400" b="1" dirty="0" smtClean="0">
                <a:solidFill>
                  <a:schemeClr val="tx1"/>
                </a:solidFill>
              </a:rPr>
              <a:t>Financed </a:t>
            </a:r>
            <a:r>
              <a:rPr lang="en-US" sz="1400" b="1" dirty="0">
                <a:solidFill>
                  <a:schemeClr val="tx1"/>
                </a:solidFill>
              </a:rPr>
              <a:t>by the Justice </a:t>
            </a:r>
            <a:r>
              <a:rPr lang="en-US" sz="1400" b="1" dirty="0" err="1">
                <a:solidFill>
                  <a:schemeClr val="tx1"/>
                </a:solidFill>
              </a:rPr>
              <a:t>Programme</a:t>
            </a:r>
            <a:r>
              <a:rPr lang="en-US" sz="1400" b="1" dirty="0">
                <a:solidFill>
                  <a:schemeClr val="tx1"/>
                </a:solidFill>
              </a:rPr>
              <a:t> of the European Union</a:t>
            </a:r>
          </a:p>
        </p:txBody>
      </p:sp>
      <p:sp>
        <p:nvSpPr>
          <p:cNvPr id="3" name="Subtitle 2"/>
          <p:cNvSpPr>
            <a:spLocks noGrp="1"/>
          </p:cNvSpPr>
          <p:nvPr>
            <p:ph type="subTitle" idx="1"/>
          </p:nvPr>
        </p:nvSpPr>
        <p:spPr>
          <a:xfrm>
            <a:off x="180474" y="5430135"/>
            <a:ext cx="8939463" cy="645811"/>
          </a:xfrm>
        </p:spPr>
        <p:txBody>
          <a:bodyPr>
            <a:normAutofit lnSpcReduction="10000"/>
          </a:bodyPr>
          <a:lstStyle/>
          <a:p>
            <a:pPr algn="ctr"/>
            <a:r>
              <a:rPr lang="en-US" sz="1400" b="1" dirty="0" smtClean="0">
                <a:solidFill>
                  <a:schemeClr val="tx1"/>
                </a:solidFill>
              </a:rPr>
              <a:t>                             </a:t>
            </a:r>
            <a:r>
              <a:rPr lang="ro-RO" sz="1400" b="1" smtClean="0">
                <a:solidFill>
                  <a:schemeClr val="tx1"/>
                </a:solidFill>
              </a:rPr>
              <a:t>    </a:t>
            </a:r>
            <a:r>
              <a:rPr lang="en-US" sz="1400" smtClean="0">
                <a:solidFill>
                  <a:schemeClr val="tx1"/>
                </a:solidFill>
              </a:rPr>
              <a:t>This </a:t>
            </a:r>
            <a:r>
              <a:rPr lang="en-US" sz="1400" dirty="0">
                <a:solidFill>
                  <a:schemeClr val="tx1"/>
                </a:solidFill>
              </a:rPr>
              <a:t>publication has been produced with the financial support of the Justice </a:t>
            </a:r>
            <a:r>
              <a:rPr lang="en-US" sz="1400" dirty="0" err="1">
                <a:solidFill>
                  <a:schemeClr val="tx1"/>
                </a:solidFill>
              </a:rPr>
              <a:t>Programme</a:t>
            </a:r>
            <a:r>
              <a:rPr lang="en-US" sz="1400" dirty="0">
                <a:solidFill>
                  <a:schemeClr val="tx1"/>
                </a:solidFill>
              </a:rPr>
              <a:t> of the European Union. The contents of this publication are the sole responsibility of the author and can in no way be taken to reflect the views of the European Commission</a:t>
            </a:r>
          </a:p>
          <a:p>
            <a:pPr algn="just"/>
            <a:endParaRPr lang="en-US" sz="1400" b="1" dirty="0">
              <a:solidFill>
                <a:schemeClr val="tx1"/>
              </a:solidFill>
            </a:endParaRPr>
          </a:p>
        </p:txBody>
      </p:sp>
      <p:grpSp>
        <p:nvGrpSpPr>
          <p:cNvPr id="4" name="Group 3"/>
          <p:cNvGrpSpPr>
            <a:grpSpLocks/>
          </p:cNvGrpSpPr>
          <p:nvPr/>
        </p:nvGrpSpPr>
        <p:grpSpPr bwMode="auto">
          <a:xfrm>
            <a:off x="1050808" y="4106214"/>
            <a:ext cx="1247223" cy="782554"/>
            <a:chOff x="1145" y="-282"/>
            <a:chExt cx="1263" cy="842"/>
          </a:xfrm>
        </p:grpSpPr>
        <p:sp>
          <p:nvSpPr>
            <p:cNvPr id="5" name="Rectangle 4"/>
            <p:cNvSpPr>
              <a:spLocks noChangeArrowheads="1"/>
            </p:cNvSpPr>
            <p:nvPr/>
          </p:nvSpPr>
          <p:spPr bwMode="auto">
            <a:xfrm>
              <a:off x="1145" y="-282"/>
              <a:ext cx="1263" cy="842"/>
            </a:xfrm>
            <a:prstGeom prst="rect">
              <a:avLst/>
            </a:prstGeom>
            <a:solidFill>
              <a:srgbClr val="034EA2"/>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6" name="AutoShape 4"/>
            <p:cNvSpPr>
              <a:spLocks/>
            </p:cNvSpPr>
            <p:nvPr/>
          </p:nvSpPr>
          <p:spPr bwMode="auto">
            <a:xfrm>
              <a:off x="1733" y="-181"/>
              <a:ext cx="87" cy="83"/>
            </a:xfrm>
            <a:custGeom>
              <a:avLst/>
              <a:gdLst>
                <a:gd name="T0" fmla="+- 0 1776 1733"/>
                <a:gd name="T1" fmla="*/ T0 w 87"/>
                <a:gd name="T2" fmla="+- 0 -181 -181"/>
                <a:gd name="T3" fmla="*/ -181 h 83"/>
                <a:gd name="T4" fmla="+- 0 1766 1733"/>
                <a:gd name="T5" fmla="*/ T4 w 87"/>
                <a:gd name="T6" fmla="+- 0 -149 -181"/>
                <a:gd name="T7" fmla="*/ -149 h 83"/>
                <a:gd name="T8" fmla="+- 0 1733 1733"/>
                <a:gd name="T9" fmla="*/ T8 w 87"/>
                <a:gd name="T10" fmla="+- 0 -149 -181"/>
                <a:gd name="T11" fmla="*/ -149 h 83"/>
                <a:gd name="T12" fmla="+- 0 1760 1733"/>
                <a:gd name="T13" fmla="*/ T12 w 87"/>
                <a:gd name="T14" fmla="+- 0 -130 -181"/>
                <a:gd name="T15" fmla="*/ -130 h 83"/>
                <a:gd name="T16" fmla="+- 0 1749 1733"/>
                <a:gd name="T17" fmla="*/ T16 w 87"/>
                <a:gd name="T18" fmla="+- 0 -99 -181"/>
                <a:gd name="T19" fmla="*/ -99 h 83"/>
                <a:gd name="T20" fmla="+- 0 1776 1733"/>
                <a:gd name="T21" fmla="*/ T20 w 87"/>
                <a:gd name="T22" fmla="+- 0 -118 -181"/>
                <a:gd name="T23" fmla="*/ -118 h 83"/>
                <a:gd name="T24" fmla="+- 0 1796 1733"/>
                <a:gd name="T25" fmla="*/ T24 w 87"/>
                <a:gd name="T26" fmla="+- 0 -118 -181"/>
                <a:gd name="T27" fmla="*/ -118 h 83"/>
                <a:gd name="T28" fmla="+- 0 1793 1733"/>
                <a:gd name="T29" fmla="*/ T28 w 87"/>
                <a:gd name="T30" fmla="+- 0 -130 -181"/>
                <a:gd name="T31" fmla="*/ -130 h 83"/>
                <a:gd name="T32" fmla="+- 0 1820 1733"/>
                <a:gd name="T33" fmla="*/ T32 w 87"/>
                <a:gd name="T34" fmla="+- 0 -149 -181"/>
                <a:gd name="T35" fmla="*/ -149 h 83"/>
                <a:gd name="T36" fmla="+- 0 1766 1733"/>
                <a:gd name="T37" fmla="*/ T36 w 87"/>
                <a:gd name="T38" fmla="+- 0 -149 -181"/>
                <a:gd name="T39" fmla="*/ -149 h 83"/>
                <a:gd name="T40" fmla="+- 0 1786 1733"/>
                <a:gd name="T41" fmla="*/ T40 w 87"/>
                <a:gd name="T42" fmla="+- 0 -149 -181"/>
                <a:gd name="T43" fmla="*/ -149 h 83"/>
                <a:gd name="T44" fmla="+- 0 1776 1733"/>
                <a:gd name="T45" fmla="*/ T44 w 87"/>
                <a:gd name="T46" fmla="+- 0 -181 -181"/>
                <a:gd name="T47" fmla="*/ -181 h 83"/>
                <a:gd name="T48" fmla="+- 0 1796 1733"/>
                <a:gd name="T49" fmla="*/ T48 w 87"/>
                <a:gd name="T50" fmla="+- 0 -118 -181"/>
                <a:gd name="T51" fmla="*/ -118 h 83"/>
                <a:gd name="T52" fmla="+- 0 1776 1733"/>
                <a:gd name="T53" fmla="*/ T52 w 87"/>
                <a:gd name="T54" fmla="+- 0 -118 -181"/>
                <a:gd name="T55" fmla="*/ -118 h 83"/>
                <a:gd name="T56" fmla="+- 0 1803 1733"/>
                <a:gd name="T57" fmla="*/ T56 w 87"/>
                <a:gd name="T58" fmla="+- 0 -99 -181"/>
                <a:gd name="T59" fmla="*/ -99 h 83"/>
                <a:gd name="T60" fmla="+- 0 1796 1733"/>
                <a:gd name="T61" fmla="*/ T60 w 87"/>
                <a:gd name="T62" fmla="+- 0 -118 -181"/>
                <a:gd name="T63" fmla="*/ -118 h 8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87" h="83">
                  <a:moveTo>
                    <a:pt x="43" y="0"/>
                  </a:moveTo>
                  <a:lnTo>
                    <a:pt x="33" y="32"/>
                  </a:lnTo>
                  <a:lnTo>
                    <a:pt x="0" y="32"/>
                  </a:lnTo>
                  <a:lnTo>
                    <a:pt x="27" y="51"/>
                  </a:lnTo>
                  <a:lnTo>
                    <a:pt x="16" y="82"/>
                  </a:lnTo>
                  <a:lnTo>
                    <a:pt x="43" y="63"/>
                  </a:lnTo>
                  <a:lnTo>
                    <a:pt x="63" y="63"/>
                  </a:lnTo>
                  <a:lnTo>
                    <a:pt x="60" y="51"/>
                  </a:lnTo>
                  <a:lnTo>
                    <a:pt x="87" y="32"/>
                  </a:lnTo>
                  <a:lnTo>
                    <a:pt x="33" y="32"/>
                  </a:lnTo>
                  <a:lnTo>
                    <a:pt x="53" y="32"/>
                  </a:lnTo>
                  <a:lnTo>
                    <a:pt x="43" y="0"/>
                  </a:lnTo>
                  <a:close/>
                  <a:moveTo>
                    <a:pt x="63" y="63"/>
                  </a:moveTo>
                  <a:lnTo>
                    <a:pt x="43" y="63"/>
                  </a:lnTo>
                  <a:lnTo>
                    <a:pt x="70" y="82"/>
                  </a:lnTo>
                  <a:lnTo>
                    <a:pt x="63" y="63"/>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 y="-144"/>
              <a:ext cx="18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6"/>
            <p:cNvSpPr>
              <a:spLocks/>
            </p:cNvSpPr>
            <p:nvPr/>
          </p:nvSpPr>
          <p:spPr bwMode="auto">
            <a:xfrm>
              <a:off x="1457" y="95"/>
              <a:ext cx="87" cy="83"/>
            </a:xfrm>
            <a:custGeom>
              <a:avLst/>
              <a:gdLst>
                <a:gd name="T0" fmla="+- 0 1500 1457"/>
                <a:gd name="T1" fmla="*/ T0 w 87"/>
                <a:gd name="T2" fmla="+- 0 95 95"/>
                <a:gd name="T3" fmla="*/ 95 h 83"/>
                <a:gd name="T4" fmla="+- 0 1490 1457"/>
                <a:gd name="T5" fmla="*/ T4 w 87"/>
                <a:gd name="T6" fmla="+- 0 126 95"/>
                <a:gd name="T7" fmla="*/ 126 h 83"/>
                <a:gd name="T8" fmla="+- 0 1457 1457"/>
                <a:gd name="T9" fmla="*/ T8 w 87"/>
                <a:gd name="T10" fmla="+- 0 126 95"/>
                <a:gd name="T11" fmla="*/ 126 h 83"/>
                <a:gd name="T12" fmla="+- 0 1484 1457"/>
                <a:gd name="T13" fmla="*/ T12 w 87"/>
                <a:gd name="T14" fmla="+- 0 146 95"/>
                <a:gd name="T15" fmla="*/ 146 h 83"/>
                <a:gd name="T16" fmla="+- 0 1474 1457"/>
                <a:gd name="T17" fmla="*/ T16 w 87"/>
                <a:gd name="T18" fmla="+- 0 177 95"/>
                <a:gd name="T19" fmla="*/ 177 h 83"/>
                <a:gd name="T20" fmla="+- 0 1500 1457"/>
                <a:gd name="T21" fmla="*/ T20 w 87"/>
                <a:gd name="T22" fmla="+- 0 158 95"/>
                <a:gd name="T23" fmla="*/ 158 h 83"/>
                <a:gd name="T24" fmla="+- 0 1521 1457"/>
                <a:gd name="T25" fmla="*/ T24 w 87"/>
                <a:gd name="T26" fmla="+- 0 158 95"/>
                <a:gd name="T27" fmla="*/ 158 h 83"/>
                <a:gd name="T28" fmla="+- 0 1517 1457"/>
                <a:gd name="T29" fmla="*/ T28 w 87"/>
                <a:gd name="T30" fmla="+- 0 146 95"/>
                <a:gd name="T31" fmla="*/ 146 h 83"/>
                <a:gd name="T32" fmla="+- 0 1544 1457"/>
                <a:gd name="T33" fmla="*/ T32 w 87"/>
                <a:gd name="T34" fmla="+- 0 126 95"/>
                <a:gd name="T35" fmla="*/ 126 h 83"/>
                <a:gd name="T36" fmla="+- 0 1490 1457"/>
                <a:gd name="T37" fmla="*/ T36 w 87"/>
                <a:gd name="T38" fmla="+- 0 126 95"/>
                <a:gd name="T39" fmla="*/ 126 h 83"/>
                <a:gd name="T40" fmla="+- 0 1510 1457"/>
                <a:gd name="T41" fmla="*/ T40 w 87"/>
                <a:gd name="T42" fmla="+- 0 126 95"/>
                <a:gd name="T43" fmla="*/ 126 h 83"/>
                <a:gd name="T44" fmla="+- 0 1500 1457"/>
                <a:gd name="T45" fmla="*/ T44 w 87"/>
                <a:gd name="T46" fmla="+- 0 95 95"/>
                <a:gd name="T47" fmla="*/ 95 h 83"/>
                <a:gd name="T48" fmla="+- 0 1521 1457"/>
                <a:gd name="T49" fmla="*/ T48 w 87"/>
                <a:gd name="T50" fmla="+- 0 158 95"/>
                <a:gd name="T51" fmla="*/ 158 h 83"/>
                <a:gd name="T52" fmla="+- 0 1500 1457"/>
                <a:gd name="T53" fmla="*/ T52 w 87"/>
                <a:gd name="T54" fmla="+- 0 158 95"/>
                <a:gd name="T55" fmla="*/ 158 h 83"/>
                <a:gd name="T56" fmla="+- 0 1527 1457"/>
                <a:gd name="T57" fmla="*/ T56 w 87"/>
                <a:gd name="T58" fmla="+- 0 177 95"/>
                <a:gd name="T59" fmla="*/ 177 h 83"/>
                <a:gd name="T60" fmla="+- 0 1521 1457"/>
                <a:gd name="T61" fmla="*/ T60 w 87"/>
                <a:gd name="T62" fmla="+- 0 158 95"/>
                <a:gd name="T63" fmla="*/ 158 h 8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87" h="83">
                  <a:moveTo>
                    <a:pt x="43" y="0"/>
                  </a:moveTo>
                  <a:lnTo>
                    <a:pt x="33" y="31"/>
                  </a:lnTo>
                  <a:lnTo>
                    <a:pt x="0" y="31"/>
                  </a:lnTo>
                  <a:lnTo>
                    <a:pt x="27" y="51"/>
                  </a:lnTo>
                  <a:lnTo>
                    <a:pt x="17" y="82"/>
                  </a:lnTo>
                  <a:lnTo>
                    <a:pt x="43" y="63"/>
                  </a:lnTo>
                  <a:lnTo>
                    <a:pt x="64" y="63"/>
                  </a:lnTo>
                  <a:lnTo>
                    <a:pt x="60" y="51"/>
                  </a:lnTo>
                  <a:lnTo>
                    <a:pt x="87" y="31"/>
                  </a:lnTo>
                  <a:lnTo>
                    <a:pt x="33" y="31"/>
                  </a:lnTo>
                  <a:lnTo>
                    <a:pt x="53" y="31"/>
                  </a:lnTo>
                  <a:lnTo>
                    <a:pt x="43" y="0"/>
                  </a:lnTo>
                  <a:close/>
                  <a:moveTo>
                    <a:pt x="64" y="63"/>
                  </a:moveTo>
                  <a:lnTo>
                    <a:pt x="43" y="63"/>
                  </a:lnTo>
                  <a:lnTo>
                    <a:pt x="70" y="82"/>
                  </a:lnTo>
                  <a:lnTo>
                    <a:pt x="64" y="63"/>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9"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4" y="233"/>
              <a:ext cx="18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AutoShape 8"/>
            <p:cNvSpPr>
              <a:spLocks/>
            </p:cNvSpPr>
            <p:nvPr/>
          </p:nvSpPr>
          <p:spPr bwMode="auto">
            <a:xfrm>
              <a:off x="1733" y="370"/>
              <a:ext cx="87" cy="83"/>
            </a:xfrm>
            <a:custGeom>
              <a:avLst/>
              <a:gdLst>
                <a:gd name="T0" fmla="+- 0 1776 1733"/>
                <a:gd name="T1" fmla="*/ T0 w 87"/>
                <a:gd name="T2" fmla="+- 0 370 370"/>
                <a:gd name="T3" fmla="*/ 370 h 83"/>
                <a:gd name="T4" fmla="+- 0 1766 1733"/>
                <a:gd name="T5" fmla="*/ T4 w 87"/>
                <a:gd name="T6" fmla="+- 0 402 370"/>
                <a:gd name="T7" fmla="*/ 402 h 83"/>
                <a:gd name="T8" fmla="+- 0 1733 1733"/>
                <a:gd name="T9" fmla="*/ T8 w 87"/>
                <a:gd name="T10" fmla="+- 0 402 370"/>
                <a:gd name="T11" fmla="*/ 402 h 83"/>
                <a:gd name="T12" fmla="+- 0 1760 1733"/>
                <a:gd name="T13" fmla="*/ T12 w 87"/>
                <a:gd name="T14" fmla="+- 0 422 370"/>
                <a:gd name="T15" fmla="*/ 422 h 83"/>
                <a:gd name="T16" fmla="+- 0 1749 1733"/>
                <a:gd name="T17" fmla="*/ T16 w 87"/>
                <a:gd name="T18" fmla="+- 0 453 370"/>
                <a:gd name="T19" fmla="*/ 453 h 83"/>
                <a:gd name="T20" fmla="+- 0 1776 1733"/>
                <a:gd name="T21" fmla="*/ T20 w 87"/>
                <a:gd name="T22" fmla="+- 0 434 370"/>
                <a:gd name="T23" fmla="*/ 434 h 83"/>
                <a:gd name="T24" fmla="+- 0 1796 1733"/>
                <a:gd name="T25" fmla="*/ T24 w 87"/>
                <a:gd name="T26" fmla="+- 0 434 370"/>
                <a:gd name="T27" fmla="*/ 434 h 83"/>
                <a:gd name="T28" fmla="+- 0 1793 1733"/>
                <a:gd name="T29" fmla="*/ T28 w 87"/>
                <a:gd name="T30" fmla="+- 0 422 370"/>
                <a:gd name="T31" fmla="*/ 422 h 83"/>
                <a:gd name="T32" fmla="+- 0 1820 1733"/>
                <a:gd name="T33" fmla="*/ T32 w 87"/>
                <a:gd name="T34" fmla="+- 0 402 370"/>
                <a:gd name="T35" fmla="*/ 402 h 83"/>
                <a:gd name="T36" fmla="+- 0 1766 1733"/>
                <a:gd name="T37" fmla="*/ T36 w 87"/>
                <a:gd name="T38" fmla="+- 0 402 370"/>
                <a:gd name="T39" fmla="*/ 402 h 83"/>
                <a:gd name="T40" fmla="+- 0 1786 1733"/>
                <a:gd name="T41" fmla="*/ T40 w 87"/>
                <a:gd name="T42" fmla="+- 0 402 370"/>
                <a:gd name="T43" fmla="*/ 402 h 83"/>
                <a:gd name="T44" fmla="+- 0 1776 1733"/>
                <a:gd name="T45" fmla="*/ T44 w 87"/>
                <a:gd name="T46" fmla="+- 0 370 370"/>
                <a:gd name="T47" fmla="*/ 370 h 83"/>
                <a:gd name="T48" fmla="+- 0 1796 1733"/>
                <a:gd name="T49" fmla="*/ T48 w 87"/>
                <a:gd name="T50" fmla="+- 0 434 370"/>
                <a:gd name="T51" fmla="*/ 434 h 83"/>
                <a:gd name="T52" fmla="+- 0 1776 1733"/>
                <a:gd name="T53" fmla="*/ T52 w 87"/>
                <a:gd name="T54" fmla="+- 0 434 370"/>
                <a:gd name="T55" fmla="*/ 434 h 83"/>
                <a:gd name="T56" fmla="+- 0 1803 1733"/>
                <a:gd name="T57" fmla="*/ T56 w 87"/>
                <a:gd name="T58" fmla="+- 0 453 370"/>
                <a:gd name="T59" fmla="*/ 453 h 83"/>
                <a:gd name="T60" fmla="+- 0 1796 1733"/>
                <a:gd name="T61" fmla="*/ T60 w 87"/>
                <a:gd name="T62" fmla="+- 0 434 370"/>
                <a:gd name="T63" fmla="*/ 434 h 8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87" h="83">
                  <a:moveTo>
                    <a:pt x="43" y="0"/>
                  </a:moveTo>
                  <a:lnTo>
                    <a:pt x="33" y="32"/>
                  </a:lnTo>
                  <a:lnTo>
                    <a:pt x="0" y="32"/>
                  </a:lnTo>
                  <a:lnTo>
                    <a:pt x="27" y="52"/>
                  </a:lnTo>
                  <a:lnTo>
                    <a:pt x="16" y="83"/>
                  </a:lnTo>
                  <a:lnTo>
                    <a:pt x="43" y="64"/>
                  </a:lnTo>
                  <a:lnTo>
                    <a:pt x="63" y="64"/>
                  </a:lnTo>
                  <a:lnTo>
                    <a:pt x="60" y="52"/>
                  </a:lnTo>
                  <a:lnTo>
                    <a:pt x="87" y="32"/>
                  </a:lnTo>
                  <a:lnTo>
                    <a:pt x="33" y="32"/>
                  </a:lnTo>
                  <a:lnTo>
                    <a:pt x="53" y="32"/>
                  </a:lnTo>
                  <a:lnTo>
                    <a:pt x="43" y="0"/>
                  </a:lnTo>
                  <a:close/>
                  <a:moveTo>
                    <a:pt x="63" y="64"/>
                  </a:moveTo>
                  <a:lnTo>
                    <a:pt x="43" y="64"/>
                  </a:lnTo>
                  <a:lnTo>
                    <a:pt x="70" y="83"/>
                  </a:lnTo>
                  <a:lnTo>
                    <a:pt x="63" y="64"/>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11"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0" y="233"/>
              <a:ext cx="18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AutoShape 10"/>
            <p:cNvSpPr>
              <a:spLocks/>
            </p:cNvSpPr>
            <p:nvPr/>
          </p:nvSpPr>
          <p:spPr bwMode="auto">
            <a:xfrm>
              <a:off x="2008" y="94"/>
              <a:ext cx="88" cy="83"/>
            </a:xfrm>
            <a:custGeom>
              <a:avLst/>
              <a:gdLst>
                <a:gd name="T0" fmla="+- 0 2051 2008"/>
                <a:gd name="T1" fmla="*/ T0 w 88"/>
                <a:gd name="T2" fmla="+- 0 94 94"/>
                <a:gd name="T3" fmla="*/ 94 h 83"/>
                <a:gd name="T4" fmla="+- 0 2041 2008"/>
                <a:gd name="T5" fmla="*/ T4 w 88"/>
                <a:gd name="T6" fmla="+- 0 126 94"/>
                <a:gd name="T7" fmla="*/ 126 h 83"/>
                <a:gd name="T8" fmla="+- 0 2008 2008"/>
                <a:gd name="T9" fmla="*/ T8 w 88"/>
                <a:gd name="T10" fmla="+- 0 126 94"/>
                <a:gd name="T11" fmla="*/ 126 h 83"/>
                <a:gd name="T12" fmla="+- 0 2035 2008"/>
                <a:gd name="T13" fmla="*/ T12 w 88"/>
                <a:gd name="T14" fmla="+- 0 145 94"/>
                <a:gd name="T15" fmla="*/ 145 h 83"/>
                <a:gd name="T16" fmla="+- 0 2025 2008"/>
                <a:gd name="T17" fmla="*/ T16 w 88"/>
                <a:gd name="T18" fmla="+- 0 177 94"/>
                <a:gd name="T19" fmla="*/ 177 h 83"/>
                <a:gd name="T20" fmla="+- 0 2051 2008"/>
                <a:gd name="T21" fmla="*/ T20 w 88"/>
                <a:gd name="T22" fmla="+- 0 157 94"/>
                <a:gd name="T23" fmla="*/ 157 h 83"/>
                <a:gd name="T24" fmla="+- 0 2072 2008"/>
                <a:gd name="T25" fmla="*/ T24 w 88"/>
                <a:gd name="T26" fmla="+- 0 157 94"/>
                <a:gd name="T27" fmla="*/ 157 h 83"/>
                <a:gd name="T28" fmla="+- 0 2068 2008"/>
                <a:gd name="T29" fmla="*/ T28 w 88"/>
                <a:gd name="T30" fmla="+- 0 145 94"/>
                <a:gd name="T31" fmla="*/ 145 h 83"/>
                <a:gd name="T32" fmla="+- 0 2095 2008"/>
                <a:gd name="T33" fmla="*/ T32 w 88"/>
                <a:gd name="T34" fmla="+- 0 126 94"/>
                <a:gd name="T35" fmla="*/ 126 h 83"/>
                <a:gd name="T36" fmla="+- 0 2041 2008"/>
                <a:gd name="T37" fmla="*/ T36 w 88"/>
                <a:gd name="T38" fmla="+- 0 126 94"/>
                <a:gd name="T39" fmla="*/ 126 h 83"/>
                <a:gd name="T40" fmla="+- 0 2062 2008"/>
                <a:gd name="T41" fmla="*/ T40 w 88"/>
                <a:gd name="T42" fmla="+- 0 126 94"/>
                <a:gd name="T43" fmla="*/ 126 h 83"/>
                <a:gd name="T44" fmla="+- 0 2051 2008"/>
                <a:gd name="T45" fmla="*/ T44 w 88"/>
                <a:gd name="T46" fmla="+- 0 94 94"/>
                <a:gd name="T47" fmla="*/ 94 h 83"/>
                <a:gd name="T48" fmla="+- 0 2072 2008"/>
                <a:gd name="T49" fmla="*/ T48 w 88"/>
                <a:gd name="T50" fmla="+- 0 157 94"/>
                <a:gd name="T51" fmla="*/ 157 h 83"/>
                <a:gd name="T52" fmla="+- 0 2051 2008"/>
                <a:gd name="T53" fmla="*/ T52 w 88"/>
                <a:gd name="T54" fmla="+- 0 157 94"/>
                <a:gd name="T55" fmla="*/ 157 h 83"/>
                <a:gd name="T56" fmla="+- 0 2078 2008"/>
                <a:gd name="T57" fmla="*/ T56 w 88"/>
                <a:gd name="T58" fmla="+- 0 177 94"/>
                <a:gd name="T59" fmla="*/ 177 h 83"/>
                <a:gd name="T60" fmla="+- 0 2072 2008"/>
                <a:gd name="T61" fmla="*/ T60 w 88"/>
                <a:gd name="T62" fmla="+- 0 157 94"/>
                <a:gd name="T63" fmla="*/ 157 h 8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88" h="83">
                  <a:moveTo>
                    <a:pt x="43" y="0"/>
                  </a:moveTo>
                  <a:lnTo>
                    <a:pt x="33" y="32"/>
                  </a:lnTo>
                  <a:lnTo>
                    <a:pt x="0" y="32"/>
                  </a:lnTo>
                  <a:lnTo>
                    <a:pt x="27" y="51"/>
                  </a:lnTo>
                  <a:lnTo>
                    <a:pt x="17" y="83"/>
                  </a:lnTo>
                  <a:lnTo>
                    <a:pt x="43" y="63"/>
                  </a:lnTo>
                  <a:lnTo>
                    <a:pt x="64" y="63"/>
                  </a:lnTo>
                  <a:lnTo>
                    <a:pt x="60" y="51"/>
                  </a:lnTo>
                  <a:lnTo>
                    <a:pt x="87" y="32"/>
                  </a:lnTo>
                  <a:lnTo>
                    <a:pt x="33" y="32"/>
                  </a:lnTo>
                  <a:lnTo>
                    <a:pt x="54" y="32"/>
                  </a:lnTo>
                  <a:lnTo>
                    <a:pt x="43" y="0"/>
                  </a:lnTo>
                  <a:close/>
                  <a:moveTo>
                    <a:pt x="64" y="63"/>
                  </a:moveTo>
                  <a:lnTo>
                    <a:pt x="43" y="63"/>
                  </a:lnTo>
                  <a:lnTo>
                    <a:pt x="70" y="83"/>
                  </a:lnTo>
                  <a:lnTo>
                    <a:pt x="64" y="63"/>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13"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1" y="-144"/>
              <a:ext cx="188"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8296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248271" cy="4601183"/>
          </a:xfrm>
        </p:spPr>
        <p:txBody>
          <a:bodyPr>
            <a:normAutofit/>
          </a:bodyPr>
          <a:lstStyle/>
          <a:p>
            <a:pPr algn="ctr"/>
            <a:r>
              <a:rPr lang="en-US" sz="3200" b="1" dirty="0" smtClean="0">
                <a:solidFill>
                  <a:schemeClr val="tx1"/>
                </a:solidFill>
              </a:rPr>
              <a:t>INTERNATIONAL INSTRUMENTS</a:t>
            </a:r>
            <a:endParaRPr lang="en-US" sz="3200" b="1" dirty="0">
              <a:solidFill>
                <a:schemeClr val="tx1"/>
              </a:solidFill>
            </a:endParaRPr>
          </a:p>
        </p:txBody>
      </p:sp>
      <p:sp>
        <p:nvSpPr>
          <p:cNvPr id="3" name="Content Placeholder 2"/>
          <p:cNvSpPr>
            <a:spLocks noGrp="1"/>
          </p:cNvSpPr>
          <p:nvPr>
            <p:ph sz="half" idx="1"/>
          </p:nvPr>
        </p:nvSpPr>
        <p:spPr>
          <a:xfrm>
            <a:off x="3501189" y="673767"/>
            <a:ext cx="3841443" cy="5702969"/>
          </a:xfrm>
        </p:spPr>
        <p:txBody>
          <a:bodyPr>
            <a:noAutofit/>
          </a:bodyPr>
          <a:lstStyle/>
          <a:p>
            <a:r>
              <a:rPr lang="en-US" sz="2400" b="1" dirty="0" err="1">
                <a:solidFill>
                  <a:schemeClr val="tx1"/>
                </a:solidFill>
              </a:rPr>
              <a:t>Conventia</a:t>
            </a:r>
            <a:r>
              <a:rPr lang="en-US" sz="2400" b="1" dirty="0">
                <a:solidFill>
                  <a:schemeClr val="tx1"/>
                </a:solidFill>
              </a:rPr>
              <a:t> </a:t>
            </a:r>
            <a:r>
              <a:rPr lang="en-US" sz="2400" b="1" dirty="0" err="1">
                <a:solidFill>
                  <a:schemeClr val="tx1"/>
                </a:solidFill>
              </a:rPr>
              <a:t>Natiunilor</a:t>
            </a:r>
            <a:r>
              <a:rPr lang="en-US" sz="2400" b="1" dirty="0">
                <a:solidFill>
                  <a:schemeClr val="tx1"/>
                </a:solidFill>
              </a:rPr>
              <a:t> Unite </a:t>
            </a:r>
            <a:r>
              <a:rPr lang="en-US" sz="2400" b="1" dirty="0" err="1">
                <a:solidFill>
                  <a:schemeClr val="tx1"/>
                </a:solidFill>
              </a:rPr>
              <a:t>impotriva</a:t>
            </a:r>
            <a:r>
              <a:rPr lang="en-US" sz="2400" b="1" dirty="0">
                <a:solidFill>
                  <a:schemeClr val="tx1"/>
                </a:solidFill>
              </a:rPr>
              <a:t> </a:t>
            </a:r>
            <a:r>
              <a:rPr lang="en-US" sz="2400" b="1" dirty="0" err="1">
                <a:solidFill>
                  <a:schemeClr val="tx1"/>
                </a:solidFill>
              </a:rPr>
              <a:t>Criminalitatii</a:t>
            </a:r>
            <a:r>
              <a:rPr lang="en-US" sz="2400" b="1" dirty="0">
                <a:solidFill>
                  <a:schemeClr val="tx1"/>
                </a:solidFill>
              </a:rPr>
              <a:t> </a:t>
            </a:r>
            <a:r>
              <a:rPr lang="en-US" sz="2400" b="1" dirty="0" err="1">
                <a:solidFill>
                  <a:schemeClr val="tx1"/>
                </a:solidFill>
              </a:rPr>
              <a:t>Transnationale</a:t>
            </a:r>
            <a:r>
              <a:rPr lang="en-US" sz="2400" b="1" dirty="0">
                <a:solidFill>
                  <a:schemeClr val="tx1"/>
                </a:solidFill>
              </a:rPr>
              <a:t> </a:t>
            </a:r>
            <a:r>
              <a:rPr lang="en-US" sz="2400" b="1" dirty="0" err="1" smtClean="0">
                <a:solidFill>
                  <a:schemeClr val="tx1"/>
                </a:solidFill>
              </a:rPr>
              <a:t>Organizate</a:t>
            </a:r>
            <a:r>
              <a:rPr lang="en-US" sz="2400" b="1" dirty="0" smtClean="0">
                <a:solidFill>
                  <a:schemeClr val="tx1"/>
                </a:solidFill>
              </a:rPr>
              <a:t>. (15.11.2000)</a:t>
            </a:r>
          </a:p>
          <a:p>
            <a:r>
              <a:rPr lang="en-US" sz="2400" b="1" dirty="0" err="1">
                <a:solidFill>
                  <a:schemeClr val="tx1"/>
                </a:solidFill>
              </a:rPr>
              <a:t>Protocolul</a:t>
            </a:r>
            <a:r>
              <a:rPr lang="en-US" sz="2400" b="1" dirty="0">
                <a:solidFill>
                  <a:schemeClr val="tx1"/>
                </a:solidFill>
              </a:rPr>
              <a:t> </a:t>
            </a:r>
            <a:r>
              <a:rPr lang="en-US" sz="2400" b="1" dirty="0" err="1">
                <a:solidFill>
                  <a:schemeClr val="tx1"/>
                </a:solidFill>
              </a:rPr>
              <a:t>privind</a:t>
            </a:r>
            <a:r>
              <a:rPr lang="en-US" sz="2400" b="1" dirty="0">
                <a:solidFill>
                  <a:schemeClr val="tx1"/>
                </a:solidFill>
              </a:rPr>
              <a:t> </a:t>
            </a:r>
            <a:r>
              <a:rPr lang="en-US" sz="2400" b="1" dirty="0" err="1">
                <a:solidFill>
                  <a:schemeClr val="tx1"/>
                </a:solidFill>
              </a:rPr>
              <a:t>prevenirea</a:t>
            </a:r>
            <a:r>
              <a:rPr lang="en-US" sz="2400" b="1" dirty="0">
                <a:solidFill>
                  <a:schemeClr val="tx1"/>
                </a:solidFill>
              </a:rPr>
              <a:t>, </a:t>
            </a:r>
            <a:r>
              <a:rPr lang="en-US" sz="2400" b="1" dirty="0" err="1">
                <a:solidFill>
                  <a:schemeClr val="tx1"/>
                </a:solidFill>
              </a:rPr>
              <a:t>reprimarea</a:t>
            </a:r>
            <a:r>
              <a:rPr lang="en-US" sz="2400" b="1" dirty="0">
                <a:solidFill>
                  <a:schemeClr val="tx1"/>
                </a:solidFill>
              </a:rPr>
              <a:t> </a:t>
            </a:r>
            <a:r>
              <a:rPr lang="en-US" sz="2400" b="1" dirty="0" err="1">
                <a:solidFill>
                  <a:schemeClr val="tx1"/>
                </a:solidFill>
              </a:rPr>
              <a:t>si</a:t>
            </a:r>
            <a:r>
              <a:rPr lang="en-US" sz="2400" b="1" dirty="0">
                <a:solidFill>
                  <a:schemeClr val="tx1"/>
                </a:solidFill>
              </a:rPr>
              <a:t> </a:t>
            </a:r>
            <a:r>
              <a:rPr lang="en-US" sz="2400" b="1" dirty="0" err="1">
                <a:solidFill>
                  <a:schemeClr val="tx1"/>
                </a:solidFill>
              </a:rPr>
              <a:t>pedepsirea</a:t>
            </a:r>
            <a:r>
              <a:rPr lang="en-US" sz="2400" b="1" dirty="0">
                <a:solidFill>
                  <a:schemeClr val="tx1"/>
                </a:solidFill>
              </a:rPr>
              <a:t> </a:t>
            </a:r>
            <a:r>
              <a:rPr lang="en-US" sz="2400" b="1" dirty="0" err="1">
                <a:solidFill>
                  <a:schemeClr val="tx1"/>
                </a:solidFill>
              </a:rPr>
              <a:t>traficului</a:t>
            </a:r>
            <a:r>
              <a:rPr lang="en-US" sz="2400" b="1" dirty="0">
                <a:solidFill>
                  <a:schemeClr val="tx1"/>
                </a:solidFill>
              </a:rPr>
              <a:t> de </a:t>
            </a:r>
            <a:r>
              <a:rPr lang="en-US" sz="2400" b="1" dirty="0" err="1">
                <a:solidFill>
                  <a:schemeClr val="tx1"/>
                </a:solidFill>
              </a:rPr>
              <a:t>persoane</a:t>
            </a:r>
            <a:r>
              <a:rPr lang="en-US" sz="2400" b="1" dirty="0">
                <a:solidFill>
                  <a:schemeClr val="tx1"/>
                </a:solidFill>
              </a:rPr>
              <a:t>, in special al </a:t>
            </a:r>
            <a:r>
              <a:rPr lang="en-US" sz="2400" b="1" dirty="0" err="1">
                <a:solidFill>
                  <a:schemeClr val="tx1"/>
                </a:solidFill>
              </a:rPr>
              <a:t>femeilor</a:t>
            </a:r>
            <a:r>
              <a:rPr lang="en-US" sz="2400" b="1" dirty="0">
                <a:solidFill>
                  <a:schemeClr val="tx1"/>
                </a:solidFill>
              </a:rPr>
              <a:t> </a:t>
            </a:r>
            <a:r>
              <a:rPr lang="en-US" sz="2400" b="1" dirty="0" err="1">
                <a:solidFill>
                  <a:schemeClr val="tx1"/>
                </a:solidFill>
              </a:rPr>
              <a:t>si</a:t>
            </a:r>
            <a:r>
              <a:rPr lang="en-US" sz="2400" b="1" dirty="0">
                <a:solidFill>
                  <a:schemeClr val="tx1"/>
                </a:solidFill>
              </a:rPr>
              <a:t> </a:t>
            </a:r>
            <a:r>
              <a:rPr lang="en-US" sz="2400" b="1" dirty="0" err="1" smtClean="0">
                <a:solidFill>
                  <a:schemeClr val="tx1"/>
                </a:solidFill>
              </a:rPr>
              <a:t>copiilor</a:t>
            </a:r>
            <a:r>
              <a:rPr lang="en-US" sz="2400" b="1" dirty="0" smtClean="0">
                <a:solidFill>
                  <a:schemeClr val="tx1"/>
                </a:solidFill>
              </a:rPr>
              <a:t>.</a:t>
            </a:r>
          </a:p>
          <a:p>
            <a:r>
              <a:rPr lang="en-US" sz="2400" b="1" dirty="0" err="1" smtClean="0">
                <a:solidFill>
                  <a:schemeClr val="tx1"/>
                </a:solidFill>
              </a:rPr>
              <a:t>Convenţia</a:t>
            </a:r>
            <a:r>
              <a:rPr lang="en-US" sz="2400" b="1" dirty="0" smtClean="0">
                <a:solidFill>
                  <a:schemeClr val="tx1"/>
                </a:solidFill>
              </a:rPr>
              <a:t> </a:t>
            </a:r>
            <a:r>
              <a:rPr lang="en-US" sz="2400" b="1" dirty="0" err="1">
                <a:solidFill>
                  <a:schemeClr val="tx1"/>
                </a:solidFill>
              </a:rPr>
              <a:t>Nr</a:t>
            </a:r>
            <a:r>
              <a:rPr lang="en-US" sz="2400" b="1" dirty="0">
                <a:solidFill>
                  <a:schemeClr val="tx1"/>
                </a:solidFill>
              </a:rPr>
              <a:t>. 182/1999 </a:t>
            </a:r>
            <a:r>
              <a:rPr lang="en-US" sz="2400" b="1" dirty="0" err="1">
                <a:solidFill>
                  <a:schemeClr val="tx1"/>
                </a:solidFill>
              </a:rPr>
              <a:t>privind</a:t>
            </a:r>
            <a:r>
              <a:rPr lang="en-US" sz="2400" b="1" dirty="0">
                <a:solidFill>
                  <a:schemeClr val="tx1"/>
                </a:solidFill>
              </a:rPr>
              <a:t> </a:t>
            </a:r>
            <a:r>
              <a:rPr lang="en-US" sz="2400" b="1" dirty="0" err="1">
                <a:solidFill>
                  <a:schemeClr val="tx1"/>
                </a:solidFill>
              </a:rPr>
              <a:t>interzicerea</a:t>
            </a:r>
            <a:r>
              <a:rPr lang="en-US" sz="2400" b="1" dirty="0">
                <a:solidFill>
                  <a:schemeClr val="tx1"/>
                </a:solidFill>
              </a:rPr>
              <a:t> </a:t>
            </a:r>
            <a:r>
              <a:rPr lang="en-US" sz="2400" b="1" dirty="0" err="1">
                <a:solidFill>
                  <a:schemeClr val="tx1"/>
                </a:solidFill>
              </a:rPr>
              <a:t>celor</a:t>
            </a:r>
            <a:r>
              <a:rPr lang="en-US" sz="2400" b="1" dirty="0">
                <a:solidFill>
                  <a:schemeClr val="tx1"/>
                </a:solidFill>
              </a:rPr>
              <a:t> </a:t>
            </a:r>
            <a:r>
              <a:rPr lang="en-US" sz="2400" b="1" dirty="0" err="1">
                <a:solidFill>
                  <a:schemeClr val="tx1"/>
                </a:solidFill>
              </a:rPr>
              <a:t>mai</a:t>
            </a:r>
            <a:r>
              <a:rPr lang="en-US" sz="2400" b="1" dirty="0">
                <a:solidFill>
                  <a:schemeClr val="tx1"/>
                </a:solidFill>
              </a:rPr>
              <a:t> grave </a:t>
            </a:r>
            <a:r>
              <a:rPr lang="en-US" sz="2400" b="1" dirty="0" err="1">
                <a:solidFill>
                  <a:schemeClr val="tx1"/>
                </a:solidFill>
              </a:rPr>
              <a:t>forme</a:t>
            </a:r>
            <a:r>
              <a:rPr lang="en-US" sz="2400" b="1" dirty="0">
                <a:solidFill>
                  <a:schemeClr val="tx1"/>
                </a:solidFill>
              </a:rPr>
              <a:t> ale </a:t>
            </a:r>
            <a:r>
              <a:rPr lang="en-US" sz="2400" b="1" dirty="0" err="1">
                <a:solidFill>
                  <a:schemeClr val="tx1"/>
                </a:solidFill>
              </a:rPr>
              <a:t>muncii</a:t>
            </a:r>
            <a:r>
              <a:rPr lang="en-US" sz="2400" b="1" dirty="0">
                <a:solidFill>
                  <a:schemeClr val="tx1"/>
                </a:solidFill>
              </a:rPr>
              <a:t> </a:t>
            </a:r>
            <a:r>
              <a:rPr lang="en-US" sz="2400" b="1" dirty="0" err="1">
                <a:solidFill>
                  <a:schemeClr val="tx1"/>
                </a:solidFill>
              </a:rPr>
              <a:t>copiilor</a:t>
            </a:r>
            <a:r>
              <a:rPr lang="en-US" sz="2400" b="1" dirty="0">
                <a:solidFill>
                  <a:schemeClr val="tx1"/>
                </a:solidFill>
              </a:rPr>
              <a:t> </a:t>
            </a:r>
            <a:r>
              <a:rPr lang="en-US" sz="2400" b="1" dirty="0" err="1">
                <a:solidFill>
                  <a:schemeClr val="tx1"/>
                </a:solidFill>
              </a:rPr>
              <a:t>şi</a:t>
            </a:r>
            <a:r>
              <a:rPr lang="en-US" sz="2400" b="1" dirty="0">
                <a:solidFill>
                  <a:schemeClr val="tx1"/>
                </a:solidFill>
              </a:rPr>
              <a:t> </a:t>
            </a:r>
            <a:r>
              <a:rPr lang="en-US" sz="2400" b="1" dirty="0" err="1">
                <a:solidFill>
                  <a:schemeClr val="tx1"/>
                </a:solidFill>
              </a:rPr>
              <a:t>acţiunea</a:t>
            </a:r>
            <a:r>
              <a:rPr lang="en-US" sz="2400" b="1" dirty="0">
                <a:solidFill>
                  <a:schemeClr val="tx1"/>
                </a:solidFill>
              </a:rPr>
              <a:t> </a:t>
            </a:r>
            <a:r>
              <a:rPr lang="en-US" sz="2400" b="1" dirty="0" err="1">
                <a:solidFill>
                  <a:schemeClr val="tx1"/>
                </a:solidFill>
              </a:rPr>
              <a:t>imediată</a:t>
            </a:r>
            <a:r>
              <a:rPr lang="en-US" sz="2400" b="1" dirty="0">
                <a:solidFill>
                  <a:schemeClr val="tx1"/>
                </a:solidFill>
              </a:rPr>
              <a:t> </a:t>
            </a:r>
            <a:r>
              <a:rPr lang="en-US" sz="2400" b="1" dirty="0" err="1">
                <a:solidFill>
                  <a:schemeClr val="tx1"/>
                </a:solidFill>
              </a:rPr>
              <a:t>în</a:t>
            </a:r>
            <a:r>
              <a:rPr lang="en-US" sz="2400" b="1" dirty="0">
                <a:solidFill>
                  <a:schemeClr val="tx1"/>
                </a:solidFill>
              </a:rPr>
              <a:t> </a:t>
            </a:r>
            <a:r>
              <a:rPr lang="en-US" sz="2400" b="1" dirty="0" err="1">
                <a:solidFill>
                  <a:schemeClr val="tx1"/>
                </a:solidFill>
              </a:rPr>
              <a:t>vederea</a:t>
            </a:r>
            <a:r>
              <a:rPr lang="en-US" sz="2400" b="1" dirty="0">
                <a:solidFill>
                  <a:schemeClr val="tx1"/>
                </a:solidFill>
              </a:rPr>
              <a:t> </a:t>
            </a:r>
            <a:r>
              <a:rPr lang="en-US" sz="2400" b="1" dirty="0" err="1">
                <a:solidFill>
                  <a:schemeClr val="tx1"/>
                </a:solidFill>
              </a:rPr>
              <a:t>eliminării</a:t>
            </a:r>
            <a:r>
              <a:rPr lang="en-US" sz="2400" b="1" dirty="0">
                <a:solidFill>
                  <a:schemeClr val="tx1"/>
                </a:solidFill>
              </a:rPr>
              <a:t> </a:t>
            </a:r>
            <a:r>
              <a:rPr lang="en-US" sz="2400" b="1" dirty="0" err="1">
                <a:solidFill>
                  <a:schemeClr val="tx1"/>
                </a:solidFill>
              </a:rPr>
              <a:t>lor</a:t>
            </a:r>
            <a:endParaRPr lang="en-US" sz="2400" b="1" dirty="0">
              <a:solidFill>
                <a:schemeClr val="tx1"/>
              </a:solidFill>
            </a:endParaRPr>
          </a:p>
        </p:txBody>
      </p:sp>
      <p:sp>
        <p:nvSpPr>
          <p:cNvPr id="4" name="Content Placeholder 3"/>
          <p:cNvSpPr>
            <a:spLocks noGrp="1"/>
          </p:cNvSpPr>
          <p:nvPr>
            <p:ph sz="half" idx="2"/>
          </p:nvPr>
        </p:nvSpPr>
        <p:spPr>
          <a:xfrm>
            <a:off x="7342632" y="565484"/>
            <a:ext cx="3950208" cy="5811252"/>
          </a:xfrm>
        </p:spPr>
        <p:txBody>
          <a:bodyPr>
            <a:noAutofit/>
          </a:bodyPr>
          <a:lstStyle/>
          <a:p>
            <a:r>
              <a:rPr lang="en-US" sz="2400" b="1" dirty="0">
                <a:solidFill>
                  <a:schemeClr val="tx1"/>
                </a:solidFill>
              </a:rPr>
              <a:t>United Nations Convention against Transnational Organized </a:t>
            </a:r>
            <a:r>
              <a:rPr lang="en-US" sz="2400" b="1" dirty="0" smtClean="0">
                <a:solidFill>
                  <a:schemeClr val="tx1"/>
                </a:solidFill>
              </a:rPr>
              <a:t>Crime.</a:t>
            </a:r>
          </a:p>
          <a:p>
            <a:endParaRPr lang="en-US" sz="2400" b="1" dirty="0" smtClean="0">
              <a:solidFill>
                <a:schemeClr val="tx1"/>
              </a:solidFill>
            </a:endParaRPr>
          </a:p>
          <a:p>
            <a:r>
              <a:rPr lang="en-US" sz="2400" b="1" dirty="0">
                <a:solidFill>
                  <a:schemeClr val="tx1"/>
                </a:solidFill>
              </a:rPr>
              <a:t>Protocol to Prevent, Suppress and Punish Trafficking in Persons, especially Women and </a:t>
            </a:r>
            <a:r>
              <a:rPr lang="en-US" sz="2400" b="1" dirty="0" smtClean="0">
                <a:solidFill>
                  <a:schemeClr val="tx1"/>
                </a:solidFill>
              </a:rPr>
              <a:t>Children</a:t>
            </a:r>
          </a:p>
          <a:p>
            <a:r>
              <a:rPr lang="en-US" sz="2400" b="1" dirty="0">
                <a:solidFill>
                  <a:schemeClr val="tx1"/>
                </a:solidFill>
              </a:rPr>
              <a:t>Convention no. 182 / 1999 on the Prohibition and Immediate Action for the Elimination of the Worst Forms of Child </a:t>
            </a:r>
            <a:r>
              <a:rPr lang="en-US" sz="2400" b="1" dirty="0" err="1">
                <a:solidFill>
                  <a:schemeClr val="tx1"/>
                </a:solidFill>
              </a:rPr>
              <a:t>Labour</a:t>
            </a:r>
            <a:endParaRPr lang="en-US" sz="2400" b="1" dirty="0">
              <a:solidFill>
                <a:schemeClr val="tx1"/>
              </a:solidFill>
            </a:endParaRPr>
          </a:p>
        </p:txBody>
      </p:sp>
    </p:spTree>
    <p:extLst>
      <p:ext uri="{BB962C8B-B14F-4D97-AF65-F5344CB8AC3E}">
        <p14:creationId xmlns:p14="http://schemas.microsoft.com/office/powerpoint/2010/main" val="2906299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5959"/>
            <a:ext cx="3561347" cy="5342020"/>
          </a:xfrm>
        </p:spPr>
        <p:txBody>
          <a:bodyPr/>
          <a:lstStyle/>
          <a:p>
            <a:pPr algn="ctr"/>
            <a:r>
              <a:rPr lang="en-US" b="1" dirty="0" smtClean="0">
                <a:solidFill>
                  <a:schemeClr val="tx1"/>
                </a:solidFill>
              </a:rPr>
              <a:t>EUROPEAN </a:t>
            </a:r>
            <a:br>
              <a:rPr lang="en-US" b="1" dirty="0" smtClean="0">
                <a:solidFill>
                  <a:schemeClr val="tx1"/>
                </a:solidFill>
              </a:rPr>
            </a:br>
            <a:r>
              <a:rPr lang="en-US" b="1" dirty="0" smtClean="0">
                <a:solidFill>
                  <a:schemeClr val="tx1"/>
                </a:solidFill>
              </a:rPr>
              <a:t>INSTRUMENTS</a:t>
            </a:r>
            <a:endParaRPr lang="en-US" b="1" dirty="0">
              <a:solidFill>
                <a:schemeClr val="tx1"/>
              </a:solidFill>
            </a:endParaRPr>
          </a:p>
        </p:txBody>
      </p:sp>
      <p:sp>
        <p:nvSpPr>
          <p:cNvPr id="3" name="Content Placeholder 2"/>
          <p:cNvSpPr>
            <a:spLocks noGrp="1"/>
          </p:cNvSpPr>
          <p:nvPr>
            <p:ph sz="half" idx="1"/>
          </p:nvPr>
        </p:nvSpPr>
        <p:spPr>
          <a:xfrm>
            <a:off x="3477126" y="216568"/>
            <a:ext cx="3865506" cy="6641432"/>
          </a:xfrm>
        </p:spPr>
        <p:txBody>
          <a:bodyPr>
            <a:normAutofit fontScale="92500" lnSpcReduction="20000"/>
          </a:bodyPr>
          <a:lstStyle/>
          <a:p>
            <a:endParaRPr lang="en-US" sz="2400" b="1" i="1" dirty="0" smtClean="0">
              <a:solidFill>
                <a:schemeClr val="tx1"/>
              </a:solidFill>
            </a:endParaRPr>
          </a:p>
          <a:p>
            <a:r>
              <a:rPr lang="en-US" sz="2600" b="1" dirty="0" err="1" smtClean="0">
                <a:solidFill>
                  <a:schemeClr val="tx1"/>
                </a:solidFill>
              </a:rPr>
              <a:t>Conventia</a:t>
            </a:r>
            <a:r>
              <a:rPr lang="en-US" sz="2600" b="1" dirty="0" smtClean="0">
                <a:solidFill>
                  <a:schemeClr val="tx1"/>
                </a:solidFill>
              </a:rPr>
              <a:t> </a:t>
            </a:r>
            <a:r>
              <a:rPr lang="en-US" sz="2600" b="1" dirty="0" err="1" smtClean="0">
                <a:solidFill>
                  <a:schemeClr val="tx1"/>
                </a:solidFill>
              </a:rPr>
              <a:t>Consiliului</a:t>
            </a:r>
            <a:r>
              <a:rPr lang="en-US" sz="2600" b="1" dirty="0" smtClean="0">
                <a:solidFill>
                  <a:schemeClr val="tx1"/>
                </a:solidFill>
              </a:rPr>
              <a:t> </a:t>
            </a:r>
            <a:r>
              <a:rPr lang="en-US" sz="2600" b="1" dirty="0" err="1" smtClean="0">
                <a:solidFill>
                  <a:schemeClr val="tx1"/>
                </a:solidFill>
              </a:rPr>
              <a:t>Europei</a:t>
            </a:r>
            <a:r>
              <a:rPr lang="en-US" sz="2600" b="1" dirty="0" smtClean="0">
                <a:solidFill>
                  <a:schemeClr val="tx1"/>
                </a:solidFill>
              </a:rPr>
              <a:t> </a:t>
            </a:r>
            <a:r>
              <a:rPr lang="en-US" sz="2600" b="1" dirty="0" err="1" smtClean="0">
                <a:solidFill>
                  <a:schemeClr val="tx1"/>
                </a:solidFill>
              </a:rPr>
              <a:t>privind</a:t>
            </a:r>
            <a:r>
              <a:rPr lang="en-US" sz="2600" b="1" dirty="0" smtClean="0">
                <a:solidFill>
                  <a:schemeClr val="tx1"/>
                </a:solidFill>
              </a:rPr>
              <a:t> </a:t>
            </a:r>
            <a:r>
              <a:rPr lang="en-US" sz="2600" b="1" dirty="0" err="1" smtClean="0">
                <a:solidFill>
                  <a:schemeClr val="tx1"/>
                </a:solidFill>
              </a:rPr>
              <a:t>lupta</a:t>
            </a:r>
            <a:r>
              <a:rPr lang="en-US" sz="2600" b="1" dirty="0" smtClean="0">
                <a:solidFill>
                  <a:schemeClr val="tx1"/>
                </a:solidFill>
              </a:rPr>
              <a:t> </a:t>
            </a:r>
            <a:r>
              <a:rPr lang="en-US" sz="2600" b="1" dirty="0" err="1" smtClean="0">
                <a:solidFill>
                  <a:schemeClr val="tx1"/>
                </a:solidFill>
              </a:rPr>
              <a:t>impotriva</a:t>
            </a:r>
            <a:r>
              <a:rPr lang="en-US" sz="2600" b="1" dirty="0" smtClean="0">
                <a:solidFill>
                  <a:schemeClr val="tx1"/>
                </a:solidFill>
              </a:rPr>
              <a:t> </a:t>
            </a:r>
            <a:r>
              <a:rPr lang="en-US" sz="2600" b="1" dirty="0" err="1" smtClean="0">
                <a:solidFill>
                  <a:schemeClr val="tx1"/>
                </a:solidFill>
              </a:rPr>
              <a:t>traficului</a:t>
            </a:r>
            <a:r>
              <a:rPr lang="en-US" sz="2600" b="1" dirty="0" smtClean="0">
                <a:solidFill>
                  <a:schemeClr val="tx1"/>
                </a:solidFill>
              </a:rPr>
              <a:t> de </a:t>
            </a:r>
            <a:r>
              <a:rPr lang="en-US" sz="2600" b="1" dirty="0" err="1" smtClean="0">
                <a:solidFill>
                  <a:schemeClr val="tx1"/>
                </a:solidFill>
              </a:rPr>
              <a:t>fiinte</a:t>
            </a:r>
            <a:r>
              <a:rPr lang="en-US" sz="2600" b="1" dirty="0" smtClean="0">
                <a:solidFill>
                  <a:schemeClr val="tx1"/>
                </a:solidFill>
              </a:rPr>
              <a:t> </a:t>
            </a:r>
            <a:r>
              <a:rPr lang="en-US" sz="2600" b="1" dirty="0" err="1" smtClean="0">
                <a:solidFill>
                  <a:schemeClr val="tx1"/>
                </a:solidFill>
              </a:rPr>
              <a:t>umane</a:t>
            </a:r>
            <a:r>
              <a:rPr lang="en-US" sz="2600" dirty="0" smtClean="0">
                <a:solidFill>
                  <a:schemeClr val="tx1"/>
                </a:solidFill>
              </a:rPr>
              <a:t>, 2005</a:t>
            </a:r>
          </a:p>
          <a:p>
            <a:endParaRPr lang="en-US" sz="2600" dirty="0" smtClean="0">
              <a:solidFill>
                <a:schemeClr val="tx1"/>
              </a:solidFill>
            </a:endParaRPr>
          </a:p>
          <a:p>
            <a:r>
              <a:rPr lang="en-US" sz="2600" dirty="0">
                <a:solidFill>
                  <a:schemeClr val="tx1"/>
                </a:solidFill>
              </a:rPr>
              <a:t> </a:t>
            </a:r>
            <a:r>
              <a:rPr lang="en-US" sz="2600" b="1" dirty="0" err="1">
                <a:solidFill>
                  <a:schemeClr val="tx1"/>
                </a:solidFill>
              </a:rPr>
              <a:t>Convenția</a:t>
            </a:r>
            <a:r>
              <a:rPr lang="en-US" sz="2600" b="1" dirty="0">
                <a:solidFill>
                  <a:schemeClr val="tx1"/>
                </a:solidFill>
              </a:rPr>
              <a:t> </a:t>
            </a:r>
            <a:r>
              <a:rPr lang="en-US" sz="2600" b="1" dirty="0" err="1">
                <a:solidFill>
                  <a:schemeClr val="tx1"/>
                </a:solidFill>
              </a:rPr>
              <a:t>Europeană</a:t>
            </a:r>
            <a:r>
              <a:rPr lang="en-US" sz="2600" b="1" dirty="0">
                <a:solidFill>
                  <a:schemeClr val="tx1"/>
                </a:solidFill>
              </a:rPr>
              <a:t> din 1950 </a:t>
            </a:r>
            <a:r>
              <a:rPr lang="en-US" sz="2600" b="1" dirty="0" err="1">
                <a:solidFill>
                  <a:schemeClr val="tx1"/>
                </a:solidFill>
              </a:rPr>
              <a:t>pentru</a:t>
            </a:r>
            <a:r>
              <a:rPr lang="en-US" sz="2600" b="1" dirty="0">
                <a:solidFill>
                  <a:schemeClr val="tx1"/>
                </a:solidFill>
              </a:rPr>
              <a:t> </a:t>
            </a:r>
            <a:r>
              <a:rPr lang="en-US" sz="2600" b="1" dirty="0" err="1">
                <a:solidFill>
                  <a:schemeClr val="tx1"/>
                </a:solidFill>
              </a:rPr>
              <a:t>apărarea</a:t>
            </a:r>
            <a:r>
              <a:rPr lang="en-US" sz="2600" b="1" dirty="0">
                <a:solidFill>
                  <a:schemeClr val="tx1"/>
                </a:solidFill>
              </a:rPr>
              <a:t> </a:t>
            </a:r>
            <a:r>
              <a:rPr lang="en-US" sz="2600" b="1" dirty="0" err="1">
                <a:solidFill>
                  <a:schemeClr val="tx1"/>
                </a:solidFill>
              </a:rPr>
              <a:t>drepturilor</a:t>
            </a:r>
            <a:r>
              <a:rPr lang="en-US" sz="2600" b="1" dirty="0">
                <a:solidFill>
                  <a:schemeClr val="tx1"/>
                </a:solidFill>
              </a:rPr>
              <a:t> </a:t>
            </a:r>
            <a:r>
              <a:rPr lang="en-US" sz="2600" b="1" dirty="0" err="1">
                <a:solidFill>
                  <a:schemeClr val="tx1"/>
                </a:solidFill>
              </a:rPr>
              <a:t>omului</a:t>
            </a:r>
            <a:r>
              <a:rPr lang="en-US" sz="2600" b="1" dirty="0">
                <a:solidFill>
                  <a:schemeClr val="tx1"/>
                </a:solidFill>
              </a:rPr>
              <a:t> </a:t>
            </a:r>
            <a:r>
              <a:rPr lang="en-US" sz="2600" b="1" dirty="0" err="1">
                <a:solidFill>
                  <a:schemeClr val="tx1"/>
                </a:solidFill>
              </a:rPr>
              <a:t>și</a:t>
            </a:r>
            <a:r>
              <a:rPr lang="en-US" sz="2600" b="1" dirty="0">
                <a:solidFill>
                  <a:schemeClr val="tx1"/>
                </a:solidFill>
              </a:rPr>
              <a:t> a </a:t>
            </a:r>
            <a:r>
              <a:rPr lang="en-US" sz="2600" b="1" dirty="0" err="1">
                <a:solidFill>
                  <a:schemeClr val="tx1"/>
                </a:solidFill>
              </a:rPr>
              <a:t>libertăților</a:t>
            </a:r>
            <a:r>
              <a:rPr lang="en-US" sz="2600" b="1" dirty="0">
                <a:solidFill>
                  <a:schemeClr val="tx1"/>
                </a:solidFill>
              </a:rPr>
              <a:t> </a:t>
            </a:r>
            <a:r>
              <a:rPr lang="en-US" sz="2600" b="1" dirty="0" err="1">
                <a:solidFill>
                  <a:schemeClr val="tx1"/>
                </a:solidFill>
              </a:rPr>
              <a:t>fundamentale</a:t>
            </a:r>
            <a:r>
              <a:rPr lang="en-US" sz="2600" dirty="0">
                <a:solidFill>
                  <a:schemeClr val="tx1"/>
                </a:solidFill>
              </a:rPr>
              <a:t> (CEDO</a:t>
            </a:r>
            <a:r>
              <a:rPr lang="en-US" sz="2600" dirty="0" smtClean="0">
                <a:solidFill>
                  <a:schemeClr val="tx1"/>
                </a:solidFill>
              </a:rPr>
              <a:t>)</a:t>
            </a:r>
          </a:p>
          <a:p>
            <a:pPr marL="0" indent="0">
              <a:buNone/>
            </a:pPr>
            <a:endParaRPr lang="en-US" sz="2600" dirty="0" smtClean="0">
              <a:solidFill>
                <a:schemeClr val="tx1"/>
              </a:solidFill>
            </a:endParaRPr>
          </a:p>
          <a:p>
            <a:r>
              <a:rPr lang="en-US" sz="2600" b="1" dirty="0" err="1" smtClean="0">
                <a:solidFill>
                  <a:schemeClr val="tx1"/>
                </a:solidFill>
              </a:rPr>
              <a:t>Directiva</a:t>
            </a:r>
            <a:r>
              <a:rPr lang="en-US" sz="2600" b="1" dirty="0" smtClean="0">
                <a:solidFill>
                  <a:schemeClr val="tx1"/>
                </a:solidFill>
              </a:rPr>
              <a:t> </a:t>
            </a:r>
            <a:r>
              <a:rPr lang="en-US" sz="2600" b="1" dirty="0" err="1">
                <a:solidFill>
                  <a:schemeClr val="tx1"/>
                </a:solidFill>
              </a:rPr>
              <a:t>Comisiei</a:t>
            </a:r>
            <a:r>
              <a:rPr lang="en-US" sz="2600" b="1" dirty="0">
                <a:solidFill>
                  <a:schemeClr val="tx1"/>
                </a:solidFill>
              </a:rPr>
              <a:t> 2011/36/UE a </a:t>
            </a:r>
            <a:r>
              <a:rPr lang="en-US" sz="2600" b="1" dirty="0" err="1">
                <a:solidFill>
                  <a:schemeClr val="tx1"/>
                </a:solidFill>
              </a:rPr>
              <a:t>Parlamentului</a:t>
            </a:r>
            <a:r>
              <a:rPr lang="en-US" sz="2600" b="1" dirty="0">
                <a:solidFill>
                  <a:schemeClr val="tx1"/>
                </a:solidFill>
              </a:rPr>
              <a:t> </a:t>
            </a:r>
            <a:r>
              <a:rPr lang="en-US" sz="2600" b="1" dirty="0" err="1">
                <a:solidFill>
                  <a:schemeClr val="tx1"/>
                </a:solidFill>
              </a:rPr>
              <a:t>si</a:t>
            </a:r>
            <a:r>
              <a:rPr lang="en-US" sz="2600" b="1" dirty="0">
                <a:solidFill>
                  <a:schemeClr val="tx1"/>
                </a:solidFill>
              </a:rPr>
              <a:t> </a:t>
            </a:r>
            <a:r>
              <a:rPr lang="en-US" sz="2600" b="1" dirty="0" err="1">
                <a:solidFill>
                  <a:schemeClr val="tx1"/>
                </a:solidFill>
              </a:rPr>
              <a:t>Consiliului</a:t>
            </a:r>
            <a:r>
              <a:rPr lang="en-US" sz="2600" b="1" dirty="0">
                <a:solidFill>
                  <a:schemeClr val="tx1"/>
                </a:solidFill>
              </a:rPr>
              <a:t>, din 5 </a:t>
            </a:r>
            <a:r>
              <a:rPr lang="en-US" sz="2600" b="1" dirty="0" err="1">
                <a:solidFill>
                  <a:schemeClr val="tx1"/>
                </a:solidFill>
              </a:rPr>
              <a:t>aprilie</a:t>
            </a:r>
            <a:r>
              <a:rPr lang="en-US" sz="2600" b="1" dirty="0">
                <a:solidFill>
                  <a:schemeClr val="tx1"/>
                </a:solidFill>
              </a:rPr>
              <a:t> 2011 </a:t>
            </a:r>
            <a:r>
              <a:rPr lang="en-US" sz="2600" b="1" dirty="0" err="1">
                <a:solidFill>
                  <a:schemeClr val="tx1"/>
                </a:solidFill>
              </a:rPr>
              <a:t>privind</a:t>
            </a:r>
            <a:r>
              <a:rPr lang="en-US" sz="2600" b="1" dirty="0">
                <a:solidFill>
                  <a:schemeClr val="tx1"/>
                </a:solidFill>
              </a:rPr>
              <a:t> </a:t>
            </a:r>
            <a:r>
              <a:rPr lang="en-US" sz="2600" b="1" dirty="0" err="1">
                <a:solidFill>
                  <a:schemeClr val="tx1"/>
                </a:solidFill>
              </a:rPr>
              <a:t>prevenirea</a:t>
            </a:r>
            <a:r>
              <a:rPr lang="en-US" sz="2600" b="1" dirty="0">
                <a:solidFill>
                  <a:schemeClr val="tx1"/>
                </a:solidFill>
              </a:rPr>
              <a:t> </a:t>
            </a:r>
            <a:r>
              <a:rPr lang="en-US" sz="2600" b="1" dirty="0" err="1">
                <a:solidFill>
                  <a:schemeClr val="tx1"/>
                </a:solidFill>
              </a:rPr>
              <a:t>și</a:t>
            </a:r>
            <a:r>
              <a:rPr lang="en-US" sz="2600" b="1" dirty="0">
                <a:solidFill>
                  <a:schemeClr val="tx1"/>
                </a:solidFill>
              </a:rPr>
              <a:t> </a:t>
            </a:r>
            <a:r>
              <a:rPr lang="en-US" sz="2600" b="1" dirty="0" err="1">
                <a:solidFill>
                  <a:schemeClr val="tx1"/>
                </a:solidFill>
              </a:rPr>
              <a:t>combaterea</a:t>
            </a:r>
            <a:r>
              <a:rPr lang="en-US" sz="2600" b="1" dirty="0">
                <a:solidFill>
                  <a:schemeClr val="tx1"/>
                </a:solidFill>
              </a:rPr>
              <a:t> </a:t>
            </a:r>
            <a:r>
              <a:rPr lang="en-US" sz="2600" b="1" dirty="0" err="1">
                <a:solidFill>
                  <a:schemeClr val="tx1"/>
                </a:solidFill>
              </a:rPr>
              <a:t>traficului</a:t>
            </a:r>
            <a:r>
              <a:rPr lang="en-US" sz="2600" b="1" dirty="0">
                <a:solidFill>
                  <a:schemeClr val="tx1"/>
                </a:solidFill>
              </a:rPr>
              <a:t> de </a:t>
            </a:r>
            <a:r>
              <a:rPr lang="en-US" sz="2600" b="1" dirty="0" err="1">
                <a:solidFill>
                  <a:schemeClr val="tx1"/>
                </a:solidFill>
              </a:rPr>
              <a:t>persoane</a:t>
            </a:r>
            <a:r>
              <a:rPr lang="en-US" sz="2600" b="1" dirty="0">
                <a:solidFill>
                  <a:schemeClr val="tx1"/>
                </a:solidFill>
              </a:rPr>
              <a:t> </a:t>
            </a:r>
            <a:r>
              <a:rPr lang="en-US" sz="2600" b="1" dirty="0" err="1">
                <a:solidFill>
                  <a:schemeClr val="tx1"/>
                </a:solidFill>
              </a:rPr>
              <a:t>și</a:t>
            </a:r>
            <a:r>
              <a:rPr lang="en-US" sz="2600" b="1" dirty="0">
                <a:solidFill>
                  <a:schemeClr val="tx1"/>
                </a:solidFill>
              </a:rPr>
              <a:t> </a:t>
            </a:r>
            <a:r>
              <a:rPr lang="en-US" sz="2600" b="1" dirty="0" err="1">
                <a:solidFill>
                  <a:schemeClr val="tx1"/>
                </a:solidFill>
              </a:rPr>
              <a:t>protejarea</a:t>
            </a:r>
            <a:r>
              <a:rPr lang="en-US" sz="2600" b="1" dirty="0">
                <a:solidFill>
                  <a:schemeClr val="tx1"/>
                </a:solidFill>
              </a:rPr>
              <a:t> </a:t>
            </a:r>
            <a:r>
              <a:rPr lang="en-US" sz="2600" b="1" dirty="0" err="1">
                <a:solidFill>
                  <a:schemeClr val="tx1"/>
                </a:solidFill>
              </a:rPr>
              <a:t>victimelor</a:t>
            </a:r>
            <a:r>
              <a:rPr lang="en-US" sz="2600" b="1" dirty="0">
                <a:solidFill>
                  <a:schemeClr val="tx1"/>
                </a:solidFill>
              </a:rPr>
              <a:t> </a:t>
            </a:r>
            <a:r>
              <a:rPr lang="en-US" sz="2600" b="1" dirty="0" err="1" smtClean="0">
                <a:solidFill>
                  <a:schemeClr val="tx1"/>
                </a:solidFill>
              </a:rPr>
              <a:t>acestuia</a:t>
            </a:r>
            <a:endParaRPr lang="en-US" sz="2600" b="1" dirty="0" smtClean="0">
              <a:solidFill>
                <a:schemeClr val="tx1"/>
              </a:solidFill>
            </a:endParaRPr>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7342632" y="216567"/>
            <a:ext cx="3950208" cy="6160169"/>
          </a:xfrm>
        </p:spPr>
        <p:txBody>
          <a:bodyPr>
            <a:normAutofit fontScale="92500" lnSpcReduction="20000"/>
          </a:bodyPr>
          <a:lstStyle/>
          <a:p>
            <a:r>
              <a:rPr lang="en-US" dirty="0"/>
              <a:t> </a:t>
            </a:r>
            <a:r>
              <a:rPr lang="en-US" sz="2600" b="1" dirty="0">
                <a:solidFill>
                  <a:schemeClr val="tx1"/>
                </a:solidFill>
              </a:rPr>
              <a:t>Council of Europe Convention on Action against Trafficking in Human </a:t>
            </a:r>
            <a:r>
              <a:rPr lang="en-US" sz="2600" b="1" dirty="0" smtClean="0">
                <a:solidFill>
                  <a:schemeClr val="tx1"/>
                </a:solidFill>
              </a:rPr>
              <a:t>Beings</a:t>
            </a:r>
          </a:p>
          <a:p>
            <a:pPr marL="0" indent="0">
              <a:buNone/>
            </a:pPr>
            <a:endParaRPr lang="en-US" sz="2600" b="1" dirty="0" smtClean="0">
              <a:solidFill>
                <a:schemeClr val="tx1"/>
              </a:solidFill>
            </a:endParaRPr>
          </a:p>
          <a:p>
            <a:r>
              <a:rPr lang="en-US" sz="2600" b="1" dirty="0">
                <a:solidFill>
                  <a:schemeClr val="tx1"/>
                </a:solidFill>
              </a:rPr>
              <a:t>The 1950 European Convention on Human Rights and Fundamental Freedoms (</a:t>
            </a:r>
            <a:r>
              <a:rPr lang="en-US" sz="2600" b="1" dirty="0" smtClean="0">
                <a:solidFill>
                  <a:schemeClr val="tx1"/>
                </a:solidFill>
              </a:rPr>
              <a:t>ECHR)</a:t>
            </a:r>
          </a:p>
          <a:p>
            <a:pPr marL="0" indent="0">
              <a:buNone/>
            </a:pPr>
            <a:endParaRPr lang="en-US" sz="2600" b="1" dirty="0" smtClean="0">
              <a:solidFill>
                <a:schemeClr val="tx1"/>
              </a:solidFill>
            </a:endParaRPr>
          </a:p>
          <a:p>
            <a:r>
              <a:rPr lang="en-US" sz="2600" b="1" dirty="0">
                <a:solidFill>
                  <a:schemeClr val="tx1"/>
                </a:solidFill>
              </a:rPr>
              <a:t>The Commission Directive 2011/36/EU of the European Parliament and of the Council of 5 April 2011 on preventing and combating trafficking in human beings and protecting its victims</a:t>
            </a:r>
            <a:endParaRPr lang="en-US" sz="2600" dirty="0">
              <a:solidFill>
                <a:schemeClr val="tx1"/>
              </a:solidFill>
            </a:endParaRPr>
          </a:p>
        </p:txBody>
      </p:sp>
    </p:spTree>
    <p:extLst>
      <p:ext uri="{BB962C8B-B14F-4D97-AF65-F5344CB8AC3E}">
        <p14:creationId xmlns:p14="http://schemas.microsoft.com/office/powerpoint/2010/main" val="4259009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5959"/>
            <a:ext cx="3392423" cy="4979062"/>
          </a:xfrm>
        </p:spPr>
        <p:txBody>
          <a:bodyPr>
            <a:normAutofit/>
          </a:bodyPr>
          <a:lstStyle/>
          <a:p>
            <a:pPr algn="ctr"/>
            <a:r>
              <a:rPr lang="en-US" b="1" dirty="0">
                <a:solidFill>
                  <a:schemeClr val="tx1"/>
                </a:solidFill>
              </a:rPr>
              <a:t>EUROPEAN </a:t>
            </a:r>
            <a:br>
              <a:rPr lang="en-US" b="1" dirty="0">
                <a:solidFill>
                  <a:schemeClr val="tx1"/>
                </a:solidFill>
              </a:rPr>
            </a:br>
            <a:r>
              <a:rPr lang="en-US" b="1" dirty="0">
                <a:solidFill>
                  <a:schemeClr val="tx1"/>
                </a:solidFill>
              </a:rPr>
              <a:t>INSTRUMENTS</a:t>
            </a:r>
            <a:endParaRPr lang="en-US" dirty="0"/>
          </a:p>
        </p:txBody>
      </p:sp>
      <p:sp>
        <p:nvSpPr>
          <p:cNvPr id="3" name="Content Placeholder 2"/>
          <p:cNvSpPr>
            <a:spLocks noGrp="1"/>
          </p:cNvSpPr>
          <p:nvPr>
            <p:ph sz="half" idx="1"/>
          </p:nvPr>
        </p:nvSpPr>
        <p:spPr>
          <a:xfrm>
            <a:off x="3525253" y="156411"/>
            <a:ext cx="3982452" cy="5832909"/>
          </a:xfrm>
        </p:spPr>
        <p:txBody>
          <a:bodyPr>
            <a:noAutofit/>
          </a:bodyPr>
          <a:lstStyle/>
          <a:p>
            <a:r>
              <a:rPr lang="en-US" b="1" dirty="0" err="1">
                <a:solidFill>
                  <a:schemeClr val="tx1"/>
                </a:solidFill>
              </a:rPr>
              <a:t>Directiva</a:t>
            </a:r>
            <a:r>
              <a:rPr lang="en-US" b="1" dirty="0">
                <a:solidFill>
                  <a:schemeClr val="tx1"/>
                </a:solidFill>
              </a:rPr>
              <a:t> 2004/81/CE a </a:t>
            </a:r>
            <a:r>
              <a:rPr lang="en-US" b="1" dirty="0" err="1">
                <a:solidFill>
                  <a:schemeClr val="tx1"/>
                </a:solidFill>
              </a:rPr>
              <a:t>Consiliului</a:t>
            </a:r>
            <a:r>
              <a:rPr lang="en-US" b="1" dirty="0">
                <a:solidFill>
                  <a:schemeClr val="tx1"/>
                </a:solidFill>
              </a:rPr>
              <a:t>, </a:t>
            </a:r>
            <a:r>
              <a:rPr lang="en-US" b="1" dirty="0" err="1">
                <a:solidFill>
                  <a:schemeClr val="tx1"/>
                </a:solidFill>
              </a:rPr>
              <a:t>privind</a:t>
            </a:r>
            <a:r>
              <a:rPr lang="en-US" b="1" dirty="0">
                <a:solidFill>
                  <a:schemeClr val="tx1"/>
                </a:solidFill>
              </a:rPr>
              <a:t> </a:t>
            </a:r>
            <a:r>
              <a:rPr lang="en-US" b="1" dirty="0" err="1">
                <a:solidFill>
                  <a:schemeClr val="tx1"/>
                </a:solidFill>
              </a:rPr>
              <a:t>permisul</a:t>
            </a:r>
            <a:r>
              <a:rPr lang="en-US" b="1" dirty="0">
                <a:solidFill>
                  <a:schemeClr val="tx1"/>
                </a:solidFill>
              </a:rPr>
              <a:t> de </a:t>
            </a:r>
            <a:r>
              <a:rPr lang="en-US" b="1" dirty="0" err="1">
                <a:solidFill>
                  <a:schemeClr val="tx1"/>
                </a:solidFill>
              </a:rPr>
              <a:t>ședere</a:t>
            </a:r>
            <a:r>
              <a:rPr lang="en-US" b="1" dirty="0">
                <a:solidFill>
                  <a:schemeClr val="tx1"/>
                </a:solidFill>
              </a:rPr>
              <a:t> </a:t>
            </a:r>
            <a:r>
              <a:rPr lang="en-US" b="1" dirty="0" err="1">
                <a:solidFill>
                  <a:schemeClr val="tx1"/>
                </a:solidFill>
              </a:rPr>
              <a:t>eliberat</a:t>
            </a:r>
            <a:r>
              <a:rPr lang="en-US" b="1" dirty="0">
                <a:solidFill>
                  <a:schemeClr val="tx1"/>
                </a:solidFill>
              </a:rPr>
              <a:t> </a:t>
            </a:r>
            <a:r>
              <a:rPr lang="en-US" b="1" dirty="0" err="1">
                <a:solidFill>
                  <a:schemeClr val="tx1"/>
                </a:solidFill>
              </a:rPr>
              <a:t>resortisanților</a:t>
            </a:r>
            <a:r>
              <a:rPr lang="en-US" b="1" dirty="0">
                <a:solidFill>
                  <a:schemeClr val="tx1"/>
                </a:solidFill>
              </a:rPr>
              <a:t> </a:t>
            </a:r>
            <a:r>
              <a:rPr lang="en-US" b="1" dirty="0" err="1">
                <a:solidFill>
                  <a:schemeClr val="tx1"/>
                </a:solidFill>
              </a:rPr>
              <a:t>țărilor</a:t>
            </a:r>
            <a:r>
              <a:rPr lang="en-US" b="1" dirty="0">
                <a:solidFill>
                  <a:schemeClr val="tx1"/>
                </a:solidFill>
              </a:rPr>
              <a:t> </a:t>
            </a:r>
            <a:r>
              <a:rPr lang="en-US" b="1" dirty="0" err="1">
                <a:solidFill>
                  <a:schemeClr val="tx1"/>
                </a:solidFill>
              </a:rPr>
              <a:t>terțe</a:t>
            </a:r>
            <a:r>
              <a:rPr lang="en-US" b="1" dirty="0">
                <a:solidFill>
                  <a:schemeClr val="tx1"/>
                </a:solidFill>
              </a:rPr>
              <a:t> care </a:t>
            </a:r>
            <a:r>
              <a:rPr lang="en-US" b="1" dirty="0" err="1">
                <a:solidFill>
                  <a:schemeClr val="tx1"/>
                </a:solidFill>
              </a:rPr>
              <a:t>sunt</a:t>
            </a:r>
            <a:r>
              <a:rPr lang="en-US" b="1" dirty="0">
                <a:solidFill>
                  <a:schemeClr val="tx1"/>
                </a:solidFill>
              </a:rPr>
              <a:t> </a:t>
            </a:r>
            <a:r>
              <a:rPr lang="en-US" b="1" dirty="0" err="1">
                <a:solidFill>
                  <a:schemeClr val="tx1"/>
                </a:solidFill>
              </a:rPr>
              <a:t>victime</a:t>
            </a:r>
            <a:r>
              <a:rPr lang="en-US" b="1" dirty="0">
                <a:solidFill>
                  <a:schemeClr val="tx1"/>
                </a:solidFill>
              </a:rPr>
              <a:t> ale </a:t>
            </a:r>
            <a:r>
              <a:rPr lang="en-US" b="1" dirty="0" err="1">
                <a:solidFill>
                  <a:schemeClr val="tx1"/>
                </a:solidFill>
              </a:rPr>
              <a:t>traficului</a:t>
            </a:r>
            <a:r>
              <a:rPr lang="en-US" b="1" dirty="0">
                <a:solidFill>
                  <a:schemeClr val="tx1"/>
                </a:solidFill>
              </a:rPr>
              <a:t> de </a:t>
            </a:r>
            <a:r>
              <a:rPr lang="en-US" b="1" dirty="0" err="1">
                <a:solidFill>
                  <a:schemeClr val="tx1"/>
                </a:solidFill>
              </a:rPr>
              <a:t>persoane</a:t>
            </a:r>
            <a:r>
              <a:rPr lang="en-US" b="1" dirty="0">
                <a:solidFill>
                  <a:schemeClr val="tx1"/>
                </a:solidFill>
              </a:rPr>
              <a:t> </a:t>
            </a:r>
            <a:r>
              <a:rPr lang="en-US" b="1" dirty="0" err="1">
                <a:solidFill>
                  <a:schemeClr val="tx1"/>
                </a:solidFill>
              </a:rPr>
              <a:t>sau</a:t>
            </a:r>
            <a:r>
              <a:rPr lang="en-US" b="1" dirty="0">
                <a:solidFill>
                  <a:schemeClr val="tx1"/>
                </a:solidFill>
              </a:rPr>
              <a:t> care au </a:t>
            </a:r>
            <a:r>
              <a:rPr lang="en-US" b="1" dirty="0" err="1">
                <a:solidFill>
                  <a:schemeClr val="tx1"/>
                </a:solidFill>
              </a:rPr>
              <a:t>făcut</a:t>
            </a:r>
            <a:r>
              <a:rPr lang="en-US" b="1" dirty="0">
                <a:solidFill>
                  <a:schemeClr val="tx1"/>
                </a:solidFill>
              </a:rPr>
              <a:t> </a:t>
            </a:r>
            <a:r>
              <a:rPr lang="en-US" b="1" dirty="0" err="1">
                <a:solidFill>
                  <a:schemeClr val="tx1"/>
                </a:solidFill>
              </a:rPr>
              <a:t>obiectul</a:t>
            </a:r>
            <a:r>
              <a:rPr lang="en-US" b="1" dirty="0">
                <a:solidFill>
                  <a:schemeClr val="tx1"/>
                </a:solidFill>
              </a:rPr>
              <a:t> </a:t>
            </a:r>
            <a:r>
              <a:rPr lang="en-US" b="1" dirty="0" err="1">
                <a:solidFill>
                  <a:schemeClr val="tx1"/>
                </a:solidFill>
              </a:rPr>
              <a:t>unei</a:t>
            </a:r>
            <a:r>
              <a:rPr lang="en-US" b="1" dirty="0">
                <a:solidFill>
                  <a:schemeClr val="tx1"/>
                </a:solidFill>
              </a:rPr>
              <a:t> </a:t>
            </a:r>
            <a:r>
              <a:rPr lang="en-US" b="1" dirty="0" err="1">
                <a:solidFill>
                  <a:schemeClr val="tx1"/>
                </a:solidFill>
              </a:rPr>
              <a:t>facilitări</a:t>
            </a:r>
            <a:r>
              <a:rPr lang="en-US" b="1" dirty="0">
                <a:solidFill>
                  <a:schemeClr val="tx1"/>
                </a:solidFill>
              </a:rPr>
              <a:t> a </a:t>
            </a:r>
            <a:r>
              <a:rPr lang="en-US" b="1" dirty="0" err="1">
                <a:solidFill>
                  <a:schemeClr val="tx1"/>
                </a:solidFill>
              </a:rPr>
              <a:t>imigrației</a:t>
            </a:r>
            <a:r>
              <a:rPr lang="en-US" b="1" dirty="0">
                <a:solidFill>
                  <a:schemeClr val="tx1"/>
                </a:solidFill>
              </a:rPr>
              <a:t> </a:t>
            </a:r>
            <a:r>
              <a:rPr lang="en-US" b="1" dirty="0" err="1">
                <a:solidFill>
                  <a:schemeClr val="tx1"/>
                </a:solidFill>
              </a:rPr>
              <a:t>ilegale</a:t>
            </a:r>
            <a:r>
              <a:rPr lang="en-US" b="1" dirty="0">
                <a:solidFill>
                  <a:schemeClr val="tx1"/>
                </a:solidFill>
              </a:rPr>
              <a:t> </a:t>
            </a:r>
            <a:r>
              <a:rPr lang="en-US" b="1" dirty="0" err="1">
                <a:solidFill>
                  <a:schemeClr val="tx1"/>
                </a:solidFill>
              </a:rPr>
              <a:t>și</a:t>
            </a:r>
            <a:r>
              <a:rPr lang="en-US" b="1" dirty="0">
                <a:solidFill>
                  <a:schemeClr val="tx1"/>
                </a:solidFill>
              </a:rPr>
              <a:t> care </a:t>
            </a:r>
            <a:r>
              <a:rPr lang="en-US" b="1" dirty="0" err="1">
                <a:solidFill>
                  <a:schemeClr val="tx1"/>
                </a:solidFill>
              </a:rPr>
              <a:t>cooperează</a:t>
            </a:r>
            <a:r>
              <a:rPr lang="en-US" b="1" dirty="0">
                <a:solidFill>
                  <a:schemeClr val="tx1"/>
                </a:solidFill>
              </a:rPr>
              <a:t> cu </a:t>
            </a:r>
            <a:r>
              <a:rPr lang="en-US" b="1" dirty="0" err="1">
                <a:solidFill>
                  <a:schemeClr val="tx1"/>
                </a:solidFill>
              </a:rPr>
              <a:t>autoritățile</a:t>
            </a:r>
            <a:r>
              <a:rPr lang="en-US" b="1" dirty="0">
                <a:solidFill>
                  <a:schemeClr val="tx1"/>
                </a:solidFill>
              </a:rPr>
              <a:t> </a:t>
            </a:r>
            <a:r>
              <a:rPr lang="en-US" b="1" dirty="0" err="1" smtClean="0">
                <a:solidFill>
                  <a:schemeClr val="tx1"/>
                </a:solidFill>
              </a:rPr>
              <a:t>competente</a:t>
            </a:r>
            <a:endParaRPr lang="en-US" b="1" dirty="0" smtClean="0">
              <a:solidFill>
                <a:schemeClr val="tx1"/>
              </a:solidFill>
            </a:endParaRPr>
          </a:p>
          <a:p>
            <a:r>
              <a:rPr lang="en-US" b="1" dirty="0" err="1">
                <a:solidFill>
                  <a:schemeClr val="tx1"/>
                </a:solidFill>
              </a:rPr>
              <a:t>Directiva</a:t>
            </a:r>
            <a:r>
              <a:rPr lang="en-US" b="1" dirty="0">
                <a:solidFill>
                  <a:schemeClr val="tx1"/>
                </a:solidFill>
              </a:rPr>
              <a:t> 2004/80/CE a </a:t>
            </a:r>
            <a:r>
              <a:rPr lang="en-US" b="1" dirty="0" err="1">
                <a:solidFill>
                  <a:schemeClr val="tx1"/>
                </a:solidFill>
              </a:rPr>
              <a:t>Consiliului</a:t>
            </a:r>
            <a:r>
              <a:rPr lang="en-US" b="1" dirty="0">
                <a:solidFill>
                  <a:schemeClr val="tx1"/>
                </a:solidFill>
              </a:rPr>
              <a:t> </a:t>
            </a:r>
            <a:r>
              <a:rPr lang="en-US" b="1" dirty="0" err="1">
                <a:solidFill>
                  <a:schemeClr val="tx1"/>
                </a:solidFill>
              </a:rPr>
              <a:t>privind</a:t>
            </a:r>
            <a:r>
              <a:rPr lang="en-US" b="1" dirty="0">
                <a:solidFill>
                  <a:schemeClr val="tx1"/>
                </a:solidFill>
              </a:rPr>
              <a:t> </a:t>
            </a:r>
            <a:r>
              <a:rPr lang="en-US" b="1" dirty="0" err="1">
                <a:solidFill>
                  <a:schemeClr val="tx1"/>
                </a:solidFill>
              </a:rPr>
              <a:t>despagubirea</a:t>
            </a:r>
            <a:r>
              <a:rPr lang="en-US" b="1" dirty="0">
                <a:solidFill>
                  <a:schemeClr val="tx1"/>
                </a:solidFill>
              </a:rPr>
              <a:t> </a:t>
            </a:r>
            <a:r>
              <a:rPr lang="en-US" b="1" dirty="0" err="1">
                <a:solidFill>
                  <a:schemeClr val="tx1"/>
                </a:solidFill>
              </a:rPr>
              <a:t>victimelor</a:t>
            </a:r>
            <a:r>
              <a:rPr lang="en-US" b="1" dirty="0">
                <a:solidFill>
                  <a:schemeClr val="tx1"/>
                </a:solidFill>
              </a:rPr>
              <a:t> </a:t>
            </a:r>
            <a:r>
              <a:rPr lang="en-US" b="1" dirty="0" err="1" smtClean="0">
                <a:solidFill>
                  <a:schemeClr val="tx1"/>
                </a:solidFill>
              </a:rPr>
              <a:t>infractionalit</a:t>
            </a:r>
            <a:r>
              <a:rPr lang="ro-RO" b="1" dirty="0" smtClean="0">
                <a:solidFill>
                  <a:schemeClr val="tx1"/>
                </a:solidFill>
              </a:rPr>
              <a:t>ă</a:t>
            </a:r>
            <a:r>
              <a:rPr lang="en-US" b="1" dirty="0" err="1" smtClean="0">
                <a:solidFill>
                  <a:schemeClr val="tx1"/>
                </a:solidFill>
              </a:rPr>
              <a:t>tii</a:t>
            </a:r>
            <a:endParaRPr lang="en-US" b="1" dirty="0" smtClean="0">
              <a:solidFill>
                <a:schemeClr val="tx1"/>
              </a:solidFill>
            </a:endParaRPr>
          </a:p>
          <a:p>
            <a:r>
              <a:rPr lang="en-US" b="1" dirty="0" err="1">
                <a:solidFill>
                  <a:schemeClr val="tx1"/>
                </a:solidFill>
              </a:rPr>
              <a:t>Directiva</a:t>
            </a:r>
            <a:r>
              <a:rPr lang="en-US" b="1" dirty="0">
                <a:solidFill>
                  <a:schemeClr val="tx1"/>
                </a:solidFill>
              </a:rPr>
              <a:t> 2009/52/CE a </a:t>
            </a:r>
            <a:r>
              <a:rPr lang="en-US" b="1" dirty="0" err="1">
                <a:solidFill>
                  <a:schemeClr val="tx1"/>
                </a:solidFill>
              </a:rPr>
              <a:t>Parlamentului</a:t>
            </a:r>
            <a:r>
              <a:rPr lang="en-US" b="1" dirty="0">
                <a:solidFill>
                  <a:schemeClr val="tx1"/>
                </a:solidFill>
              </a:rPr>
              <a:t> European </a:t>
            </a:r>
            <a:r>
              <a:rPr lang="en-US" b="1" dirty="0" err="1">
                <a:solidFill>
                  <a:schemeClr val="tx1"/>
                </a:solidFill>
              </a:rPr>
              <a:t>si</a:t>
            </a:r>
            <a:r>
              <a:rPr lang="en-US" b="1" dirty="0">
                <a:solidFill>
                  <a:schemeClr val="tx1"/>
                </a:solidFill>
              </a:rPr>
              <a:t> a </a:t>
            </a:r>
            <a:r>
              <a:rPr lang="en-US" b="1" dirty="0" err="1">
                <a:solidFill>
                  <a:schemeClr val="tx1"/>
                </a:solidFill>
              </a:rPr>
              <a:t>Consiliului</a:t>
            </a:r>
            <a:r>
              <a:rPr lang="en-US" b="1" dirty="0">
                <a:solidFill>
                  <a:schemeClr val="tx1"/>
                </a:solidFill>
              </a:rPr>
              <a:t>, de </a:t>
            </a:r>
            <a:r>
              <a:rPr lang="en-US" b="1" dirty="0" err="1">
                <a:solidFill>
                  <a:schemeClr val="tx1"/>
                </a:solidFill>
              </a:rPr>
              <a:t>stabilire</a:t>
            </a:r>
            <a:r>
              <a:rPr lang="en-US" b="1" dirty="0">
                <a:solidFill>
                  <a:schemeClr val="tx1"/>
                </a:solidFill>
              </a:rPr>
              <a:t> a </a:t>
            </a:r>
            <a:r>
              <a:rPr lang="en-US" b="1" dirty="0" err="1">
                <a:solidFill>
                  <a:schemeClr val="tx1"/>
                </a:solidFill>
              </a:rPr>
              <a:t>standardelor</a:t>
            </a:r>
            <a:r>
              <a:rPr lang="en-US" b="1" dirty="0">
                <a:solidFill>
                  <a:schemeClr val="tx1"/>
                </a:solidFill>
              </a:rPr>
              <a:t> </a:t>
            </a:r>
            <a:r>
              <a:rPr lang="en-US" b="1" dirty="0" err="1">
                <a:solidFill>
                  <a:schemeClr val="tx1"/>
                </a:solidFill>
              </a:rPr>
              <a:t>minime</a:t>
            </a:r>
            <a:r>
              <a:rPr lang="en-US" b="1" dirty="0">
                <a:solidFill>
                  <a:schemeClr val="tx1"/>
                </a:solidFill>
              </a:rPr>
              <a:t> </a:t>
            </a:r>
            <a:r>
              <a:rPr lang="en-US" b="1" dirty="0" err="1">
                <a:solidFill>
                  <a:schemeClr val="tx1"/>
                </a:solidFill>
              </a:rPr>
              <a:t>privind</a:t>
            </a:r>
            <a:r>
              <a:rPr lang="en-US" b="1" dirty="0">
                <a:solidFill>
                  <a:schemeClr val="tx1"/>
                </a:solidFill>
              </a:rPr>
              <a:t> </a:t>
            </a:r>
            <a:r>
              <a:rPr lang="en-US" b="1" dirty="0" err="1">
                <a:solidFill>
                  <a:schemeClr val="tx1"/>
                </a:solidFill>
              </a:rPr>
              <a:t>sancțiunile</a:t>
            </a:r>
            <a:r>
              <a:rPr lang="en-US" b="1" dirty="0">
                <a:solidFill>
                  <a:schemeClr val="tx1"/>
                </a:solidFill>
              </a:rPr>
              <a:t> </a:t>
            </a:r>
            <a:r>
              <a:rPr lang="en-US" b="1" dirty="0" err="1">
                <a:solidFill>
                  <a:schemeClr val="tx1"/>
                </a:solidFill>
              </a:rPr>
              <a:t>și</a:t>
            </a:r>
            <a:r>
              <a:rPr lang="en-US" b="1" dirty="0">
                <a:solidFill>
                  <a:schemeClr val="tx1"/>
                </a:solidFill>
              </a:rPr>
              <a:t> </a:t>
            </a:r>
            <a:r>
              <a:rPr lang="en-US" b="1" dirty="0" err="1">
                <a:solidFill>
                  <a:schemeClr val="tx1"/>
                </a:solidFill>
              </a:rPr>
              <a:t>măsurile</a:t>
            </a:r>
            <a:r>
              <a:rPr lang="en-US" b="1" dirty="0">
                <a:solidFill>
                  <a:schemeClr val="tx1"/>
                </a:solidFill>
              </a:rPr>
              <a:t> la </a:t>
            </a:r>
            <a:r>
              <a:rPr lang="en-US" b="1" dirty="0" err="1">
                <a:solidFill>
                  <a:schemeClr val="tx1"/>
                </a:solidFill>
              </a:rPr>
              <a:t>adresa</a:t>
            </a:r>
            <a:r>
              <a:rPr lang="en-US" b="1" dirty="0">
                <a:solidFill>
                  <a:schemeClr val="tx1"/>
                </a:solidFill>
              </a:rPr>
              <a:t> </a:t>
            </a:r>
            <a:r>
              <a:rPr lang="en-US" b="1" dirty="0" err="1">
                <a:solidFill>
                  <a:schemeClr val="tx1"/>
                </a:solidFill>
              </a:rPr>
              <a:t>angajatorilor</a:t>
            </a:r>
            <a:r>
              <a:rPr lang="en-US" b="1" dirty="0">
                <a:solidFill>
                  <a:schemeClr val="tx1"/>
                </a:solidFill>
              </a:rPr>
              <a:t> de </a:t>
            </a:r>
            <a:r>
              <a:rPr lang="en-US" b="1" dirty="0" err="1">
                <a:solidFill>
                  <a:schemeClr val="tx1"/>
                </a:solidFill>
              </a:rPr>
              <a:t>resortisanți</a:t>
            </a:r>
            <a:r>
              <a:rPr lang="en-US" b="1" dirty="0">
                <a:solidFill>
                  <a:schemeClr val="tx1"/>
                </a:solidFill>
              </a:rPr>
              <a:t> din </a:t>
            </a:r>
            <a:r>
              <a:rPr lang="en-US" b="1" dirty="0" err="1">
                <a:solidFill>
                  <a:schemeClr val="tx1"/>
                </a:solidFill>
              </a:rPr>
              <a:t>țări</a:t>
            </a:r>
            <a:r>
              <a:rPr lang="en-US" b="1" dirty="0">
                <a:solidFill>
                  <a:schemeClr val="tx1"/>
                </a:solidFill>
              </a:rPr>
              <a:t> </a:t>
            </a:r>
            <a:r>
              <a:rPr lang="en-US" b="1" dirty="0" err="1">
                <a:solidFill>
                  <a:schemeClr val="tx1"/>
                </a:solidFill>
              </a:rPr>
              <a:t>terțe</a:t>
            </a:r>
            <a:r>
              <a:rPr lang="en-US" b="1" dirty="0">
                <a:solidFill>
                  <a:schemeClr val="tx1"/>
                </a:solidFill>
              </a:rPr>
              <a:t> </a:t>
            </a:r>
            <a:r>
              <a:rPr lang="en-US" b="1" dirty="0" err="1">
                <a:solidFill>
                  <a:schemeClr val="tx1"/>
                </a:solidFill>
              </a:rPr>
              <a:t>aflați</a:t>
            </a:r>
            <a:r>
              <a:rPr lang="en-US" b="1" dirty="0">
                <a:solidFill>
                  <a:schemeClr val="tx1"/>
                </a:solidFill>
              </a:rPr>
              <a:t> </a:t>
            </a:r>
            <a:r>
              <a:rPr lang="en-US" b="1" dirty="0" err="1">
                <a:solidFill>
                  <a:schemeClr val="tx1"/>
                </a:solidFill>
              </a:rPr>
              <a:t>în</a:t>
            </a:r>
            <a:r>
              <a:rPr lang="en-US" b="1" dirty="0">
                <a:solidFill>
                  <a:schemeClr val="tx1"/>
                </a:solidFill>
              </a:rPr>
              <a:t> </a:t>
            </a:r>
            <a:r>
              <a:rPr lang="en-US" b="1" dirty="0" err="1">
                <a:solidFill>
                  <a:schemeClr val="tx1"/>
                </a:solidFill>
              </a:rPr>
              <a:t>situație</a:t>
            </a:r>
            <a:r>
              <a:rPr lang="en-US" b="1" dirty="0">
                <a:solidFill>
                  <a:schemeClr val="tx1"/>
                </a:solidFill>
              </a:rPr>
              <a:t> de </a:t>
            </a:r>
            <a:r>
              <a:rPr lang="en-US" b="1" dirty="0" err="1">
                <a:solidFill>
                  <a:schemeClr val="tx1"/>
                </a:solidFill>
              </a:rPr>
              <a:t>ședere</a:t>
            </a:r>
            <a:r>
              <a:rPr lang="en-US" b="1" dirty="0">
                <a:solidFill>
                  <a:schemeClr val="tx1"/>
                </a:solidFill>
              </a:rPr>
              <a:t> </a:t>
            </a:r>
            <a:r>
              <a:rPr lang="en-US" b="1" dirty="0" err="1">
                <a:solidFill>
                  <a:schemeClr val="tx1"/>
                </a:solidFill>
              </a:rPr>
              <a:t>ilegală</a:t>
            </a:r>
            <a:endParaRPr lang="en-US" dirty="0">
              <a:solidFill>
                <a:schemeClr val="tx1"/>
              </a:solidFill>
            </a:endParaRPr>
          </a:p>
        </p:txBody>
      </p:sp>
      <p:sp>
        <p:nvSpPr>
          <p:cNvPr id="4" name="Content Placeholder 3"/>
          <p:cNvSpPr>
            <a:spLocks noGrp="1"/>
          </p:cNvSpPr>
          <p:nvPr>
            <p:ph sz="half" idx="2"/>
          </p:nvPr>
        </p:nvSpPr>
        <p:spPr>
          <a:xfrm>
            <a:off x="7640535" y="156411"/>
            <a:ext cx="3813528" cy="6075947"/>
          </a:xfrm>
        </p:spPr>
        <p:txBody>
          <a:bodyPr>
            <a:normAutofit/>
          </a:bodyPr>
          <a:lstStyle/>
          <a:p>
            <a:r>
              <a:rPr lang="en-US" b="1" dirty="0">
                <a:solidFill>
                  <a:schemeClr val="tx1"/>
                </a:solidFill>
              </a:rPr>
              <a:t>The Council</a:t>
            </a:r>
            <a:r>
              <a:rPr lang="en-US" dirty="0">
                <a:solidFill>
                  <a:schemeClr val="tx1"/>
                </a:solidFill>
              </a:rPr>
              <a:t> </a:t>
            </a:r>
            <a:r>
              <a:rPr lang="en-US" b="1" dirty="0">
                <a:solidFill>
                  <a:schemeClr val="tx1"/>
                </a:solidFill>
              </a:rPr>
              <a:t>Directive 2004/81/EC on the residence permit issued to third-country nationals who are victims of trafficking in human beings or who have been the subject of an action to facilitate illegal immigration, who cooperate with the competent </a:t>
            </a:r>
            <a:r>
              <a:rPr lang="en-US" b="1" dirty="0" smtClean="0">
                <a:solidFill>
                  <a:schemeClr val="tx1"/>
                </a:solidFill>
              </a:rPr>
              <a:t>authorities.</a:t>
            </a:r>
          </a:p>
          <a:p>
            <a:r>
              <a:rPr lang="en-US" b="1" dirty="0">
                <a:solidFill>
                  <a:schemeClr val="tx1"/>
                </a:solidFill>
              </a:rPr>
              <a:t>The Council</a:t>
            </a:r>
            <a:r>
              <a:rPr lang="en-US" dirty="0">
                <a:solidFill>
                  <a:schemeClr val="tx1"/>
                </a:solidFill>
              </a:rPr>
              <a:t> </a:t>
            </a:r>
            <a:r>
              <a:rPr lang="en-US" b="1" dirty="0">
                <a:solidFill>
                  <a:schemeClr val="tx1"/>
                </a:solidFill>
              </a:rPr>
              <a:t>Directive 2004/80/EC relating to compensation to crime victims. </a:t>
            </a:r>
            <a:endParaRPr lang="en-US" b="1" dirty="0" smtClean="0">
              <a:solidFill>
                <a:schemeClr val="tx1"/>
              </a:solidFill>
            </a:endParaRPr>
          </a:p>
          <a:p>
            <a:r>
              <a:rPr lang="en-US" b="1" dirty="0">
                <a:solidFill>
                  <a:schemeClr val="tx1"/>
                </a:solidFill>
              </a:rPr>
              <a:t>The 2009/52/EC Directive of the European Parliament and Council providing for minimum standards on sanctions and measures against employers of illegally staying third-country </a:t>
            </a:r>
            <a:r>
              <a:rPr lang="en-US" b="1" dirty="0" smtClean="0">
                <a:solidFill>
                  <a:schemeClr val="tx1"/>
                </a:solidFill>
              </a:rPr>
              <a:t>nationals.</a:t>
            </a:r>
            <a:endParaRPr lang="en-US" dirty="0">
              <a:solidFill>
                <a:schemeClr val="tx1"/>
              </a:solidFill>
            </a:endParaRPr>
          </a:p>
        </p:txBody>
      </p:sp>
    </p:spTree>
    <p:extLst>
      <p:ext uri="{BB962C8B-B14F-4D97-AF65-F5344CB8AC3E}">
        <p14:creationId xmlns:p14="http://schemas.microsoft.com/office/powerpoint/2010/main" val="4025860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2053"/>
            <a:ext cx="3392423" cy="5207267"/>
          </a:xfrm>
        </p:spPr>
        <p:txBody>
          <a:bodyPr/>
          <a:lstStyle/>
          <a:p>
            <a:pPr algn="ctr"/>
            <a:r>
              <a:rPr lang="en-US" b="1" dirty="0">
                <a:solidFill>
                  <a:schemeClr val="tx1"/>
                </a:solidFill>
              </a:rPr>
              <a:t>EUROPEAN </a:t>
            </a:r>
            <a:br>
              <a:rPr lang="en-US" b="1" dirty="0">
                <a:solidFill>
                  <a:schemeClr val="tx1"/>
                </a:solidFill>
              </a:rPr>
            </a:br>
            <a:r>
              <a:rPr lang="en-US" b="1" dirty="0">
                <a:solidFill>
                  <a:schemeClr val="tx1"/>
                </a:solidFill>
              </a:rPr>
              <a:t>INSTRUMENTS</a:t>
            </a:r>
            <a:endParaRPr lang="en-US" dirty="0"/>
          </a:p>
        </p:txBody>
      </p:sp>
      <p:sp>
        <p:nvSpPr>
          <p:cNvPr id="3" name="Content Placeholder 2"/>
          <p:cNvSpPr>
            <a:spLocks noGrp="1"/>
          </p:cNvSpPr>
          <p:nvPr>
            <p:ph sz="half" idx="1"/>
          </p:nvPr>
        </p:nvSpPr>
        <p:spPr>
          <a:xfrm>
            <a:off x="3501189" y="168442"/>
            <a:ext cx="3841443" cy="6569241"/>
          </a:xfrm>
        </p:spPr>
        <p:txBody>
          <a:bodyPr>
            <a:normAutofit/>
          </a:bodyPr>
          <a:lstStyle/>
          <a:p>
            <a:r>
              <a:rPr lang="en-US" sz="2200" b="1" dirty="0" err="1">
                <a:solidFill>
                  <a:schemeClr val="tx1"/>
                </a:solidFill>
              </a:rPr>
              <a:t>Directiva</a:t>
            </a:r>
            <a:r>
              <a:rPr lang="en-US" sz="2200" b="1" dirty="0">
                <a:solidFill>
                  <a:schemeClr val="tx1"/>
                </a:solidFill>
              </a:rPr>
              <a:t> 2011/92/UE a </a:t>
            </a:r>
            <a:r>
              <a:rPr lang="en-US" sz="2200" b="1" dirty="0" err="1">
                <a:solidFill>
                  <a:schemeClr val="tx1"/>
                </a:solidFill>
              </a:rPr>
              <a:t>Parlamentului</a:t>
            </a:r>
            <a:r>
              <a:rPr lang="en-US" sz="2200" b="1" dirty="0">
                <a:solidFill>
                  <a:schemeClr val="tx1"/>
                </a:solidFill>
              </a:rPr>
              <a:t> European </a:t>
            </a:r>
            <a:r>
              <a:rPr lang="en-US" sz="2200" b="1" dirty="0" err="1">
                <a:solidFill>
                  <a:schemeClr val="tx1"/>
                </a:solidFill>
              </a:rPr>
              <a:t>si</a:t>
            </a:r>
            <a:r>
              <a:rPr lang="en-US" sz="2200" b="1" dirty="0">
                <a:solidFill>
                  <a:schemeClr val="tx1"/>
                </a:solidFill>
              </a:rPr>
              <a:t> a </a:t>
            </a:r>
            <a:r>
              <a:rPr lang="en-US" sz="2200" b="1" dirty="0" err="1">
                <a:solidFill>
                  <a:schemeClr val="tx1"/>
                </a:solidFill>
              </a:rPr>
              <a:t>Consiliului</a:t>
            </a:r>
            <a:r>
              <a:rPr lang="en-US" sz="2200" b="1" dirty="0">
                <a:solidFill>
                  <a:schemeClr val="tx1"/>
                </a:solidFill>
              </a:rPr>
              <a:t> </a:t>
            </a:r>
            <a:r>
              <a:rPr lang="en-US" sz="2200" b="1" dirty="0" err="1">
                <a:solidFill>
                  <a:schemeClr val="tx1"/>
                </a:solidFill>
              </a:rPr>
              <a:t>privind</a:t>
            </a:r>
            <a:r>
              <a:rPr lang="en-US" sz="2200" b="1" dirty="0">
                <a:solidFill>
                  <a:schemeClr val="tx1"/>
                </a:solidFill>
              </a:rPr>
              <a:t> </a:t>
            </a:r>
            <a:r>
              <a:rPr lang="en-US" sz="2200" b="1" dirty="0" err="1">
                <a:solidFill>
                  <a:schemeClr val="tx1"/>
                </a:solidFill>
              </a:rPr>
              <a:t>combaterea</a:t>
            </a:r>
            <a:r>
              <a:rPr lang="en-US" sz="2200" b="1" dirty="0">
                <a:solidFill>
                  <a:schemeClr val="tx1"/>
                </a:solidFill>
              </a:rPr>
              <a:t> </a:t>
            </a:r>
            <a:r>
              <a:rPr lang="en-US" sz="2200" b="1" dirty="0" err="1">
                <a:solidFill>
                  <a:schemeClr val="tx1"/>
                </a:solidFill>
              </a:rPr>
              <a:t>abuzului</a:t>
            </a:r>
            <a:r>
              <a:rPr lang="en-US" sz="2200" b="1" dirty="0">
                <a:solidFill>
                  <a:schemeClr val="tx1"/>
                </a:solidFill>
              </a:rPr>
              <a:t> sexual </a:t>
            </a:r>
            <a:r>
              <a:rPr lang="en-US" sz="2200" b="1" dirty="0" err="1">
                <a:solidFill>
                  <a:schemeClr val="tx1"/>
                </a:solidFill>
              </a:rPr>
              <a:t>asupra</a:t>
            </a:r>
            <a:r>
              <a:rPr lang="en-US" sz="2200" b="1" dirty="0">
                <a:solidFill>
                  <a:schemeClr val="tx1"/>
                </a:solidFill>
              </a:rPr>
              <a:t> </a:t>
            </a:r>
            <a:r>
              <a:rPr lang="en-US" sz="2200" b="1" dirty="0" err="1">
                <a:solidFill>
                  <a:schemeClr val="tx1"/>
                </a:solidFill>
              </a:rPr>
              <a:t>copiilor</a:t>
            </a:r>
            <a:r>
              <a:rPr lang="en-US" sz="2200" b="1" dirty="0">
                <a:solidFill>
                  <a:schemeClr val="tx1"/>
                </a:solidFill>
              </a:rPr>
              <a:t>, a </a:t>
            </a:r>
            <a:r>
              <a:rPr lang="en-US" sz="2200" b="1" dirty="0" err="1">
                <a:solidFill>
                  <a:schemeClr val="tx1"/>
                </a:solidFill>
              </a:rPr>
              <a:t>exploatării</a:t>
            </a:r>
            <a:r>
              <a:rPr lang="en-US" sz="2200" b="1" dirty="0">
                <a:solidFill>
                  <a:schemeClr val="tx1"/>
                </a:solidFill>
              </a:rPr>
              <a:t> </a:t>
            </a:r>
            <a:r>
              <a:rPr lang="en-US" sz="2200" b="1" dirty="0" err="1">
                <a:solidFill>
                  <a:schemeClr val="tx1"/>
                </a:solidFill>
              </a:rPr>
              <a:t>sexuale</a:t>
            </a:r>
            <a:r>
              <a:rPr lang="en-US" sz="2200" b="1" dirty="0">
                <a:solidFill>
                  <a:schemeClr val="tx1"/>
                </a:solidFill>
              </a:rPr>
              <a:t> a </a:t>
            </a:r>
            <a:r>
              <a:rPr lang="en-US" sz="2200" b="1" dirty="0" err="1">
                <a:solidFill>
                  <a:schemeClr val="tx1"/>
                </a:solidFill>
              </a:rPr>
              <a:t>copiilor</a:t>
            </a:r>
            <a:r>
              <a:rPr lang="en-US" sz="2200" b="1" dirty="0">
                <a:solidFill>
                  <a:schemeClr val="tx1"/>
                </a:solidFill>
              </a:rPr>
              <a:t> </a:t>
            </a:r>
            <a:r>
              <a:rPr lang="en-US" sz="2200" b="1" dirty="0" err="1">
                <a:solidFill>
                  <a:schemeClr val="tx1"/>
                </a:solidFill>
              </a:rPr>
              <a:t>și</a:t>
            </a:r>
            <a:r>
              <a:rPr lang="en-US" sz="2200" b="1" dirty="0">
                <a:solidFill>
                  <a:schemeClr val="tx1"/>
                </a:solidFill>
              </a:rPr>
              <a:t> a </a:t>
            </a:r>
            <a:r>
              <a:rPr lang="en-US" sz="2200" b="1" dirty="0" err="1">
                <a:solidFill>
                  <a:schemeClr val="tx1"/>
                </a:solidFill>
              </a:rPr>
              <a:t>pornografiei</a:t>
            </a:r>
            <a:r>
              <a:rPr lang="en-US" sz="2200" b="1" dirty="0">
                <a:solidFill>
                  <a:schemeClr val="tx1"/>
                </a:solidFill>
              </a:rPr>
              <a:t> infantile </a:t>
            </a:r>
            <a:r>
              <a:rPr lang="en-US" sz="2200" b="1" dirty="0" err="1">
                <a:solidFill>
                  <a:schemeClr val="tx1"/>
                </a:solidFill>
              </a:rPr>
              <a:t>și</a:t>
            </a:r>
            <a:r>
              <a:rPr lang="en-US" sz="2200" b="1" dirty="0">
                <a:solidFill>
                  <a:schemeClr val="tx1"/>
                </a:solidFill>
              </a:rPr>
              <a:t> de </a:t>
            </a:r>
            <a:r>
              <a:rPr lang="en-US" sz="2200" b="1" dirty="0" err="1">
                <a:solidFill>
                  <a:schemeClr val="tx1"/>
                </a:solidFill>
              </a:rPr>
              <a:t>înlocuire</a:t>
            </a:r>
            <a:r>
              <a:rPr lang="en-US" sz="2200" b="1" dirty="0">
                <a:solidFill>
                  <a:schemeClr val="tx1"/>
                </a:solidFill>
              </a:rPr>
              <a:t> a </a:t>
            </a:r>
            <a:r>
              <a:rPr lang="en-US" sz="2200" b="1" dirty="0" err="1">
                <a:solidFill>
                  <a:schemeClr val="tx1"/>
                </a:solidFill>
              </a:rPr>
              <a:t>Deciziei-cadru</a:t>
            </a:r>
            <a:r>
              <a:rPr lang="en-US" sz="2200" b="1" dirty="0">
                <a:solidFill>
                  <a:schemeClr val="tx1"/>
                </a:solidFill>
              </a:rPr>
              <a:t> 2004/68/JAI a </a:t>
            </a:r>
            <a:r>
              <a:rPr lang="en-US" sz="2200" b="1" dirty="0" err="1" smtClean="0">
                <a:solidFill>
                  <a:schemeClr val="tx1"/>
                </a:solidFill>
              </a:rPr>
              <a:t>Consiliului</a:t>
            </a:r>
            <a:r>
              <a:rPr lang="en-US" sz="2200" b="1" dirty="0" smtClean="0">
                <a:solidFill>
                  <a:schemeClr val="tx1"/>
                </a:solidFill>
              </a:rPr>
              <a:t>.</a:t>
            </a:r>
          </a:p>
          <a:p>
            <a:r>
              <a:rPr lang="en-US" sz="2200" b="1" dirty="0" err="1">
                <a:solidFill>
                  <a:schemeClr val="tx1"/>
                </a:solidFill>
              </a:rPr>
              <a:t>Directiva</a:t>
            </a:r>
            <a:r>
              <a:rPr lang="en-US" sz="2200" b="1" dirty="0">
                <a:solidFill>
                  <a:schemeClr val="tx1"/>
                </a:solidFill>
              </a:rPr>
              <a:t> 2012/29/UE a </a:t>
            </a:r>
            <a:r>
              <a:rPr lang="en-US" sz="2200" b="1" dirty="0" err="1">
                <a:solidFill>
                  <a:schemeClr val="tx1"/>
                </a:solidFill>
              </a:rPr>
              <a:t>Parlamentului</a:t>
            </a:r>
            <a:r>
              <a:rPr lang="en-US" sz="2200" b="1" dirty="0">
                <a:solidFill>
                  <a:schemeClr val="tx1"/>
                </a:solidFill>
              </a:rPr>
              <a:t> European </a:t>
            </a:r>
            <a:r>
              <a:rPr lang="en-US" sz="2200" b="1" dirty="0" err="1">
                <a:solidFill>
                  <a:schemeClr val="tx1"/>
                </a:solidFill>
              </a:rPr>
              <a:t>si</a:t>
            </a:r>
            <a:r>
              <a:rPr lang="en-US" sz="2200" b="1" dirty="0">
                <a:solidFill>
                  <a:schemeClr val="tx1"/>
                </a:solidFill>
              </a:rPr>
              <a:t> a </a:t>
            </a:r>
            <a:r>
              <a:rPr lang="en-US" sz="2200" b="1" dirty="0" err="1">
                <a:solidFill>
                  <a:schemeClr val="tx1"/>
                </a:solidFill>
              </a:rPr>
              <a:t>Consiliului</a:t>
            </a:r>
            <a:r>
              <a:rPr lang="en-US" sz="2200" b="1" dirty="0">
                <a:solidFill>
                  <a:schemeClr val="tx1"/>
                </a:solidFill>
              </a:rPr>
              <a:t>, de </a:t>
            </a:r>
            <a:r>
              <a:rPr lang="en-US" sz="2200" b="1" dirty="0" err="1">
                <a:solidFill>
                  <a:schemeClr val="tx1"/>
                </a:solidFill>
              </a:rPr>
              <a:t>stabilire</a:t>
            </a:r>
            <a:r>
              <a:rPr lang="en-US" sz="2200" b="1" dirty="0">
                <a:solidFill>
                  <a:schemeClr val="tx1"/>
                </a:solidFill>
              </a:rPr>
              <a:t> a </a:t>
            </a:r>
            <a:r>
              <a:rPr lang="en-US" sz="2200" b="1" dirty="0" err="1">
                <a:solidFill>
                  <a:schemeClr val="tx1"/>
                </a:solidFill>
              </a:rPr>
              <a:t>unor</a:t>
            </a:r>
            <a:r>
              <a:rPr lang="en-US" sz="2200" b="1" dirty="0">
                <a:solidFill>
                  <a:schemeClr val="tx1"/>
                </a:solidFill>
              </a:rPr>
              <a:t> </a:t>
            </a:r>
            <a:r>
              <a:rPr lang="en-US" sz="2200" b="1" dirty="0" err="1">
                <a:solidFill>
                  <a:schemeClr val="tx1"/>
                </a:solidFill>
              </a:rPr>
              <a:t>norme</a:t>
            </a:r>
            <a:r>
              <a:rPr lang="en-US" sz="2200" b="1" dirty="0">
                <a:solidFill>
                  <a:schemeClr val="tx1"/>
                </a:solidFill>
              </a:rPr>
              <a:t> </a:t>
            </a:r>
            <a:r>
              <a:rPr lang="en-US" sz="2200" b="1" dirty="0" err="1">
                <a:solidFill>
                  <a:schemeClr val="tx1"/>
                </a:solidFill>
              </a:rPr>
              <a:t>minime</a:t>
            </a:r>
            <a:r>
              <a:rPr lang="en-US" sz="2200" b="1" dirty="0">
                <a:solidFill>
                  <a:schemeClr val="tx1"/>
                </a:solidFill>
              </a:rPr>
              <a:t> </a:t>
            </a:r>
            <a:r>
              <a:rPr lang="en-US" sz="2200" b="1" dirty="0" err="1">
                <a:solidFill>
                  <a:schemeClr val="tx1"/>
                </a:solidFill>
              </a:rPr>
              <a:t>privind</a:t>
            </a:r>
            <a:r>
              <a:rPr lang="en-US" sz="2200" b="1" dirty="0">
                <a:solidFill>
                  <a:schemeClr val="tx1"/>
                </a:solidFill>
              </a:rPr>
              <a:t> </a:t>
            </a:r>
            <a:r>
              <a:rPr lang="en-US" sz="2200" b="1" dirty="0" err="1">
                <a:solidFill>
                  <a:schemeClr val="tx1"/>
                </a:solidFill>
              </a:rPr>
              <a:t>drepturile</a:t>
            </a:r>
            <a:r>
              <a:rPr lang="en-US" sz="2200" b="1" dirty="0">
                <a:solidFill>
                  <a:schemeClr val="tx1"/>
                </a:solidFill>
              </a:rPr>
              <a:t>, </a:t>
            </a:r>
            <a:r>
              <a:rPr lang="en-US" sz="2200" b="1" dirty="0" err="1">
                <a:solidFill>
                  <a:schemeClr val="tx1"/>
                </a:solidFill>
              </a:rPr>
              <a:t>sprijinirea</a:t>
            </a:r>
            <a:r>
              <a:rPr lang="en-US" sz="2200" b="1" dirty="0">
                <a:solidFill>
                  <a:schemeClr val="tx1"/>
                </a:solidFill>
              </a:rPr>
              <a:t> </a:t>
            </a:r>
            <a:r>
              <a:rPr lang="en-US" sz="2200" b="1" dirty="0" err="1">
                <a:solidFill>
                  <a:schemeClr val="tx1"/>
                </a:solidFill>
              </a:rPr>
              <a:t>si</a:t>
            </a:r>
            <a:r>
              <a:rPr lang="en-US" sz="2200" b="1" dirty="0">
                <a:solidFill>
                  <a:schemeClr val="tx1"/>
                </a:solidFill>
              </a:rPr>
              <a:t> </a:t>
            </a:r>
            <a:r>
              <a:rPr lang="en-US" sz="2200" b="1" dirty="0" err="1">
                <a:solidFill>
                  <a:schemeClr val="tx1"/>
                </a:solidFill>
              </a:rPr>
              <a:t>protectia</a:t>
            </a:r>
            <a:r>
              <a:rPr lang="en-US" sz="2200" b="1" dirty="0">
                <a:solidFill>
                  <a:schemeClr val="tx1"/>
                </a:solidFill>
              </a:rPr>
              <a:t> </a:t>
            </a:r>
            <a:r>
              <a:rPr lang="en-US" sz="2200" b="1" dirty="0" err="1">
                <a:solidFill>
                  <a:schemeClr val="tx1"/>
                </a:solidFill>
              </a:rPr>
              <a:t>victimelor</a:t>
            </a:r>
            <a:r>
              <a:rPr lang="en-US" sz="2200" b="1" dirty="0">
                <a:solidFill>
                  <a:schemeClr val="tx1"/>
                </a:solidFill>
              </a:rPr>
              <a:t> </a:t>
            </a:r>
            <a:r>
              <a:rPr lang="en-US" sz="2200" b="1" dirty="0" err="1">
                <a:solidFill>
                  <a:schemeClr val="tx1"/>
                </a:solidFill>
              </a:rPr>
              <a:t>criminaliatii</a:t>
            </a:r>
            <a:r>
              <a:rPr lang="en-US" sz="2200" b="1" dirty="0">
                <a:solidFill>
                  <a:schemeClr val="tx1"/>
                </a:solidFill>
              </a:rPr>
              <a:t> </a:t>
            </a:r>
            <a:r>
              <a:rPr lang="en-US" sz="2200" b="1" dirty="0" err="1">
                <a:solidFill>
                  <a:schemeClr val="tx1"/>
                </a:solidFill>
              </a:rPr>
              <a:t>si</a:t>
            </a:r>
            <a:r>
              <a:rPr lang="en-US" sz="2200" b="1" dirty="0">
                <a:solidFill>
                  <a:schemeClr val="tx1"/>
                </a:solidFill>
              </a:rPr>
              <a:t> de </a:t>
            </a:r>
            <a:r>
              <a:rPr lang="en-US" sz="2200" b="1" dirty="0" err="1">
                <a:solidFill>
                  <a:schemeClr val="tx1"/>
                </a:solidFill>
              </a:rPr>
              <a:t>inlocuire</a:t>
            </a:r>
            <a:r>
              <a:rPr lang="en-US" sz="2200" b="1" dirty="0">
                <a:solidFill>
                  <a:schemeClr val="tx1"/>
                </a:solidFill>
              </a:rPr>
              <a:t> a </a:t>
            </a:r>
            <a:r>
              <a:rPr lang="en-US" sz="2200" b="1" dirty="0" err="1">
                <a:solidFill>
                  <a:schemeClr val="tx1"/>
                </a:solidFill>
              </a:rPr>
              <a:t>Deciziei-cadru</a:t>
            </a:r>
            <a:r>
              <a:rPr lang="en-US" sz="2200" b="1" dirty="0">
                <a:solidFill>
                  <a:schemeClr val="tx1"/>
                </a:solidFill>
              </a:rPr>
              <a:t> 2011/220/JAI a </a:t>
            </a:r>
            <a:r>
              <a:rPr lang="en-US" sz="2200" b="1" dirty="0" err="1" smtClean="0">
                <a:solidFill>
                  <a:schemeClr val="tx1"/>
                </a:solidFill>
              </a:rPr>
              <a:t>Consiliului</a:t>
            </a:r>
            <a:r>
              <a:rPr lang="en-US" sz="2200" b="1" dirty="0" smtClean="0">
                <a:solidFill>
                  <a:schemeClr val="tx1"/>
                </a:solidFill>
              </a:rPr>
              <a:t>.</a:t>
            </a:r>
          </a:p>
          <a:p>
            <a:endParaRPr lang="en-US" dirty="0">
              <a:solidFill>
                <a:schemeClr val="tx1"/>
              </a:solidFill>
            </a:endParaRPr>
          </a:p>
        </p:txBody>
      </p:sp>
      <p:sp>
        <p:nvSpPr>
          <p:cNvPr id="4" name="Content Placeholder 3"/>
          <p:cNvSpPr>
            <a:spLocks noGrp="1"/>
          </p:cNvSpPr>
          <p:nvPr>
            <p:ph sz="half" idx="2"/>
          </p:nvPr>
        </p:nvSpPr>
        <p:spPr>
          <a:xfrm>
            <a:off x="7459579" y="397041"/>
            <a:ext cx="3833261" cy="5931569"/>
          </a:xfrm>
        </p:spPr>
        <p:txBody>
          <a:bodyPr>
            <a:normAutofit/>
          </a:bodyPr>
          <a:lstStyle/>
          <a:p>
            <a:r>
              <a:rPr lang="en-US" sz="2200" b="1" dirty="0">
                <a:solidFill>
                  <a:schemeClr val="tx1"/>
                </a:solidFill>
              </a:rPr>
              <a:t>The 2011/92/EU Directive of the European Parliament and Council on combating the sexual abuse and sexual exploitation of children and child pornography, and replacing the Council Framework Decision 2004/68/JHA. </a:t>
            </a:r>
            <a:endParaRPr lang="en-US" sz="2200" b="1" dirty="0" smtClean="0">
              <a:solidFill>
                <a:schemeClr val="tx1"/>
              </a:solidFill>
            </a:endParaRPr>
          </a:p>
          <a:p>
            <a:r>
              <a:rPr lang="en-US" sz="2200" dirty="0">
                <a:solidFill>
                  <a:schemeClr val="tx1"/>
                </a:solidFill>
              </a:rPr>
              <a:t> </a:t>
            </a:r>
            <a:r>
              <a:rPr lang="en-US" sz="2200" b="1" dirty="0">
                <a:solidFill>
                  <a:schemeClr val="tx1"/>
                </a:solidFill>
              </a:rPr>
              <a:t>The 2012/29/EU Directive of the European Parliament and Council establishing the minimum standards on the rights, support and protection of victims of crime, and replacing Council Framework Decision 2001/220/JHA. </a:t>
            </a:r>
            <a:endParaRPr lang="en-US" sz="2200" dirty="0">
              <a:solidFill>
                <a:schemeClr val="tx1"/>
              </a:solidFill>
            </a:endParaRPr>
          </a:p>
        </p:txBody>
      </p:sp>
    </p:spTree>
    <p:extLst>
      <p:ext uri="{BB962C8B-B14F-4D97-AF65-F5344CB8AC3E}">
        <p14:creationId xmlns:p14="http://schemas.microsoft.com/office/powerpoint/2010/main" val="1468102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2053"/>
            <a:ext cx="3441032" cy="5414210"/>
          </a:xfrm>
        </p:spPr>
        <p:txBody>
          <a:bodyPr>
            <a:normAutofit/>
          </a:bodyPr>
          <a:lstStyle/>
          <a:p>
            <a:pPr algn="ctr"/>
            <a:r>
              <a:rPr lang="en-US" sz="4000" b="1" dirty="0" smtClean="0">
                <a:solidFill>
                  <a:schemeClr val="tx1"/>
                </a:solidFill>
              </a:rPr>
              <a:t>ECHR</a:t>
            </a:r>
            <a:r>
              <a:rPr lang="en-US" sz="4000" b="1" dirty="0">
                <a:solidFill>
                  <a:schemeClr val="tx1"/>
                </a:solidFill>
              </a:rPr>
              <a:t/>
            </a:r>
            <a:br>
              <a:rPr lang="en-US" sz="4000" b="1" dirty="0">
                <a:solidFill>
                  <a:schemeClr val="tx1"/>
                </a:solidFill>
              </a:rPr>
            </a:br>
            <a:r>
              <a:rPr lang="en-US" sz="4000" b="1" dirty="0">
                <a:solidFill>
                  <a:schemeClr val="tx1"/>
                </a:solidFill>
              </a:rPr>
              <a:t>DECISIONS</a:t>
            </a:r>
            <a:br>
              <a:rPr lang="en-US" sz="4000" b="1" dirty="0">
                <a:solidFill>
                  <a:schemeClr val="tx1"/>
                </a:solidFill>
              </a:rPr>
            </a:br>
            <a:r>
              <a:rPr lang="en-US" sz="2400" b="1" dirty="0">
                <a:solidFill>
                  <a:schemeClr val="tx1"/>
                </a:solidFill>
              </a:rPr>
              <a:t>http://hudoc.echr.coe.int</a:t>
            </a:r>
          </a:p>
        </p:txBody>
      </p:sp>
      <p:sp>
        <p:nvSpPr>
          <p:cNvPr id="3" name="Content Placeholder 2"/>
          <p:cNvSpPr>
            <a:spLocks noGrp="1"/>
          </p:cNvSpPr>
          <p:nvPr>
            <p:ph sz="half" idx="1"/>
          </p:nvPr>
        </p:nvSpPr>
        <p:spPr>
          <a:xfrm>
            <a:off x="3573379" y="565484"/>
            <a:ext cx="3769252" cy="5423836"/>
          </a:xfrm>
        </p:spPr>
        <p:txBody>
          <a:bodyPr>
            <a:normAutofit fontScale="92500" lnSpcReduction="20000"/>
          </a:bodyPr>
          <a:lstStyle/>
          <a:p>
            <a:r>
              <a:rPr lang="ro-RO" sz="2800" b="1" dirty="0">
                <a:solidFill>
                  <a:schemeClr val="tx1"/>
                </a:solidFill>
              </a:rPr>
              <a:t>Ranţev c. Ciprului şi Federaţiei Ruse (Cererea nr. 25965/04) </a:t>
            </a:r>
            <a:endParaRPr lang="en-US" sz="2800" dirty="0">
              <a:solidFill>
                <a:schemeClr val="tx1"/>
              </a:solidFill>
            </a:endParaRPr>
          </a:p>
          <a:p>
            <a:r>
              <a:rPr lang="ro-RO" sz="2800" b="1" dirty="0">
                <a:solidFill>
                  <a:schemeClr val="tx1"/>
                </a:solidFill>
              </a:rPr>
              <a:t>M. ȘI ALȚII c. ITALIEI ȘI BULGARIEI (cererea </a:t>
            </a:r>
            <a:r>
              <a:rPr lang="ro-RO" sz="2800" b="1" dirty="0" smtClean="0">
                <a:solidFill>
                  <a:schemeClr val="tx1"/>
                </a:solidFill>
              </a:rPr>
              <a:t>nr.</a:t>
            </a:r>
            <a:r>
              <a:rPr lang="en-US" sz="2800" b="1" dirty="0" smtClean="0">
                <a:solidFill>
                  <a:schemeClr val="tx1"/>
                </a:solidFill>
              </a:rPr>
              <a:t>40020/03)</a:t>
            </a:r>
          </a:p>
          <a:p>
            <a:r>
              <a:rPr lang="ro-RO" sz="2800" b="1" dirty="0" smtClean="0">
                <a:solidFill>
                  <a:schemeClr val="tx1"/>
                </a:solidFill>
              </a:rPr>
              <a:t>L.E</a:t>
            </a:r>
            <a:r>
              <a:rPr lang="ro-RO" sz="2800" b="1" dirty="0">
                <a:solidFill>
                  <a:schemeClr val="tx1"/>
                </a:solidFill>
              </a:rPr>
              <a:t>. c. Greciei (cererea nr. 71545/12</a:t>
            </a:r>
            <a:r>
              <a:rPr lang="ro-RO" sz="2800" b="1" dirty="0" smtClean="0">
                <a:solidFill>
                  <a:schemeClr val="tx1"/>
                </a:solidFill>
              </a:rPr>
              <a:t>)</a:t>
            </a:r>
            <a:endParaRPr lang="en-US" sz="2800" b="1" dirty="0" smtClean="0">
              <a:solidFill>
                <a:schemeClr val="tx1"/>
              </a:solidFill>
            </a:endParaRPr>
          </a:p>
          <a:p>
            <a:r>
              <a:rPr lang="ro-RO" sz="2800" b="1" dirty="0">
                <a:solidFill>
                  <a:schemeClr val="tx1"/>
                </a:solidFill>
              </a:rPr>
              <a:t>J. și alții c. Austriei (cererea nr. 58216/12)</a:t>
            </a:r>
            <a:endParaRPr lang="en-US" sz="2800" dirty="0">
              <a:solidFill>
                <a:schemeClr val="tx1"/>
              </a:solidFill>
            </a:endParaRPr>
          </a:p>
        </p:txBody>
      </p:sp>
      <p:sp>
        <p:nvSpPr>
          <p:cNvPr id="4" name="Content Placeholder 3"/>
          <p:cNvSpPr>
            <a:spLocks noGrp="1"/>
          </p:cNvSpPr>
          <p:nvPr>
            <p:ph sz="half" idx="2"/>
          </p:nvPr>
        </p:nvSpPr>
        <p:spPr>
          <a:xfrm>
            <a:off x="7628021" y="1118937"/>
            <a:ext cx="3664819" cy="4870382"/>
          </a:xfrm>
        </p:spPr>
        <p:txBody>
          <a:bodyPr>
            <a:normAutofit fontScale="92500" lnSpcReduction="20000"/>
          </a:bodyPr>
          <a:lstStyle/>
          <a:p>
            <a:endParaRPr lang="en-US" sz="2600" b="1" dirty="0" smtClean="0">
              <a:solidFill>
                <a:schemeClr val="tx1"/>
              </a:solidFill>
            </a:endParaRPr>
          </a:p>
          <a:p>
            <a:r>
              <a:rPr lang="en-US" sz="2600" b="1" dirty="0" err="1" smtClean="0">
                <a:solidFill>
                  <a:schemeClr val="tx1"/>
                </a:solidFill>
              </a:rPr>
              <a:t>Ranţev</a:t>
            </a:r>
            <a:r>
              <a:rPr lang="en-US" sz="2600" b="1" dirty="0" smtClean="0">
                <a:solidFill>
                  <a:schemeClr val="tx1"/>
                </a:solidFill>
              </a:rPr>
              <a:t> </a:t>
            </a:r>
            <a:r>
              <a:rPr lang="en-US" sz="2600" b="1" dirty="0">
                <a:solidFill>
                  <a:schemeClr val="tx1"/>
                </a:solidFill>
              </a:rPr>
              <a:t>v Cyprus &amp; Russia (application no 25965/04</a:t>
            </a:r>
            <a:r>
              <a:rPr lang="en-US" sz="2600" b="1" dirty="0" smtClean="0">
                <a:solidFill>
                  <a:schemeClr val="tx1"/>
                </a:solidFill>
              </a:rPr>
              <a:t>)</a:t>
            </a:r>
          </a:p>
          <a:p>
            <a:endParaRPr lang="en-US" sz="2600" b="1" dirty="0" smtClean="0">
              <a:solidFill>
                <a:schemeClr val="tx1"/>
              </a:solidFill>
            </a:endParaRPr>
          </a:p>
          <a:p>
            <a:r>
              <a:rPr lang="en-US" sz="2600" b="1" dirty="0">
                <a:solidFill>
                  <a:schemeClr val="tx1"/>
                </a:solidFill>
              </a:rPr>
              <a:t>M. AND OTHERS v. ITALY AND BULGARIA (application no</a:t>
            </a:r>
            <a:r>
              <a:rPr lang="en-US" sz="2600" b="1" dirty="0" smtClean="0">
                <a:solidFill>
                  <a:schemeClr val="tx1"/>
                </a:solidFill>
              </a:rPr>
              <a:t>. 40020/03)</a:t>
            </a:r>
            <a:endParaRPr lang="en-US" sz="2600" b="1" u="sng" dirty="0" smtClean="0">
              <a:solidFill>
                <a:schemeClr val="tx1"/>
              </a:solidFill>
            </a:endParaRPr>
          </a:p>
          <a:p>
            <a:r>
              <a:rPr lang="en-US" sz="2600" b="1" dirty="0">
                <a:solidFill>
                  <a:schemeClr val="tx1"/>
                </a:solidFill>
              </a:rPr>
              <a:t>L.E. v. Greece (application no. 71545/12</a:t>
            </a:r>
            <a:r>
              <a:rPr lang="en-US" sz="2600" b="1" dirty="0" smtClean="0">
                <a:solidFill>
                  <a:schemeClr val="tx1"/>
                </a:solidFill>
              </a:rPr>
              <a:t>)</a:t>
            </a:r>
          </a:p>
          <a:p>
            <a:r>
              <a:rPr lang="en-US" sz="2600" b="1" dirty="0">
                <a:solidFill>
                  <a:schemeClr val="tx1"/>
                </a:solidFill>
              </a:rPr>
              <a:t>J. and Others v. Austria (application no. 58216/12)</a:t>
            </a:r>
          </a:p>
          <a:p>
            <a:endParaRPr lang="en-US" sz="2600" dirty="0" smtClean="0"/>
          </a:p>
          <a:p>
            <a:pPr marL="0" indent="0">
              <a:buNone/>
            </a:pPr>
            <a:endParaRPr lang="en-US" dirty="0"/>
          </a:p>
        </p:txBody>
      </p:sp>
    </p:spTree>
    <p:extLst>
      <p:ext uri="{BB962C8B-B14F-4D97-AF65-F5344CB8AC3E}">
        <p14:creationId xmlns:p14="http://schemas.microsoft.com/office/powerpoint/2010/main" val="408432478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63</TotalTime>
  <Words>612</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Corbel</vt:lpstr>
      <vt:lpstr>Wingdings 2</vt:lpstr>
      <vt:lpstr>Frame</vt:lpstr>
      <vt:lpstr>STRENGTHENING LAWYERS LEGAL KNOWLEDGE AND COOPERATION WITH PROSECUTORS AND JUDGES, TO PROTECT VICTIMS OF HUMAN TRAFFICKING RIGHTS IN THE JUDICIAL PROCEEDINGS  EU and International Legislative Normative Acts ECHR Decisions  Silvia  Berbec - Lawyer Bucharest Bar Romania  Training 10-12 May 2017 Bucharest Romania  Financed by the Justice Programme of the European Union</vt:lpstr>
      <vt:lpstr>INTERNATIONAL INSTRUMENTS</vt:lpstr>
      <vt:lpstr>EUROPEAN  INSTRUMENTS</vt:lpstr>
      <vt:lpstr>EUROPEAN  INSTRUMENTS</vt:lpstr>
      <vt:lpstr>EUROPEAN  INSTRUMENTS</vt:lpstr>
      <vt:lpstr>ECHR DECISIONS http://hudoc.echr.coe.int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LAWYERS LEGAL KNOWLEDGE AND COOPERATION WITH PROSECUTORS AND JUDGES, TO PROTECT VICTIMS OF HUMAN TRAFFICKING RIGHTS IN THE JUDICIAL PROCEEDINGS</dc:title>
  <dc:creator>Silvia</dc:creator>
  <cp:lastModifiedBy>Silvia</cp:lastModifiedBy>
  <cp:revision>38</cp:revision>
  <dcterms:created xsi:type="dcterms:W3CDTF">2017-05-05T05:13:42Z</dcterms:created>
  <dcterms:modified xsi:type="dcterms:W3CDTF">2018-03-30T14:33:08Z</dcterms:modified>
</cp:coreProperties>
</file>